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67" r:id="rId4"/>
  </p:sldMasterIdLst>
  <p:notesMasterIdLst>
    <p:notesMasterId r:id="rId98"/>
  </p:notesMasterIdLst>
  <p:handoutMasterIdLst>
    <p:handoutMasterId r:id="rId99"/>
  </p:handoutMasterIdLst>
  <p:sldIdLst>
    <p:sldId id="261" r:id="rId5"/>
    <p:sldId id="258" r:id="rId6"/>
    <p:sldId id="424" r:id="rId7"/>
    <p:sldId id="425" r:id="rId8"/>
    <p:sldId id="426" r:id="rId9"/>
    <p:sldId id="427" r:id="rId10"/>
    <p:sldId id="428" r:id="rId11"/>
    <p:sldId id="429" r:id="rId12"/>
    <p:sldId id="430" r:id="rId13"/>
    <p:sldId id="431" r:id="rId14"/>
    <p:sldId id="414" r:id="rId15"/>
    <p:sldId id="334" r:id="rId16"/>
    <p:sldId id="262" r:id="rId17"/>
    <p:sldId id="369" r:id="rId18"/>
    <p:sldId id="370" r:id="rId19"/>
    <p:sldId id="349" r:id="rId20"/>
    <p:sldId id="298" r:id="rId21"/>
    <p:sldId id="335" r:id="rId22"/>
    <p:sldId id="371" r:id="rId23"/>
    <p:sldId id="346" r:id="rId24"/>
    <p:sldId id="347" r:id="rId25"/>
    <p:sldId id="348" r:id="rId26"/>
    <p:sldId id="350" r:id="rId27"/>
    <p:sldId id="354" r:id="rId28"/>
    <p:sldId id="355" r:id="rId29"/>
    <p:sldId id="356" r:id="rId30"/>
    <p:sldId id="351" r:id="rId31"/>
    <p:sldId id="286" r:id="rId32"/>
    <p:sldId id="433" r:id="rId33"/>
    <p:sldId id="291" r:id="rId34"/>
    <p:sldId id="292" r:id="rId35"/>
    <p:sldId id="293" r:id="rId36"/>
    <p:sldId id="325" r:id="rId37"/>
    <p:sldId id="326" r:id="rId38"/>
    <p:sldId id="327" r:id="rId39"/>
    <p:sldId id="295" r:id="rId40"/>
    <p:sldId id="296" r:id="rId41"/>
    <p:sldId id="318" r:id="rId42"/>
    <p:sldId id="310" r:id="rId43"/>
    <p:sldId id="366" r:id="rId44"/>
    <p:sldId id="315" r:id="rId45"/>
    <p:sldId id="345"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367" r:id="rId76"/>
    <p:sldId id="373" r:id="rId77"/>
    <p:sldId id="314" r:id="rId78"/>
    <p:sldId id="372" r:id="rId79"/>
    <p:sldId id="363" r:id="rId80"/>
    <p:sldId id="432" r:id="rId81"/>
    <p:sldId id="364" r:id="rId82"/>
    <p:sldId id="374" r:id="rId83"/>
    <p:sldId id="375" r:id="rId84"/>
    <p:sldId id="376" r:id="rId85"/>
    <p:sldId id="377" r:id="rId86"/>
    <p:sldId id="378" r:id="rId87"/>
    <p:sldId id="379" r:id="rId88"/>
    <p:sldId id="380" r:id="rId89"/>
    <p:sldId id="381" r:id="rId90"/>
    <p:sldId id="382" r:id="rId91"/>
    <p:sldId id="383" r:id="rId92"/>
    <p:sldId id="365" r:id="rId93"/>
    <p:sldId id="306" r:id="rId94"/>
    <p:sldId id="368" r:id="rId95"/>
    <p:sldId id="305" r:id="rId96"/>
    <p:sldId id="413" r:id="rId97"/>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BCE"/>
    <a:srgbClr val="54B948"/>
    <a:srgbClr val="E53315"/>
    <a:srgbClr val="F58235"/>
    <a:srgbClr val="8967AC"/>
    <a:srgbClr val="CF31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3" autoAdjust="0"/>
    <p:restoredTop sz="26818" autoAdjust="0"/>
  </p:normalViewPr>
  <p:slideViewPr>
    <p:cSldViewPr snapToGrid="0">
      <p:cViewPr varScale="1">
        <p:scale>
          <a:sx n="17" d="100"/>
          <a:sy n="17" d="100"/>
        </p:scale>
        <p:origin x="2045" y="14"/>
      </p:cViewPr>
      <p:guideLst>
        <p:guide orient="horz" pos="1620"/>
        <p:guide pos="2880"/>
      </p:guideLst>
    </p:cSldViewPr>
  </p:slideViewPr>
  <p:outlineViewPr>
    <p:cViewPr>
      <p:scale>
        <a:sx n="33" d="100"/>
        <a:sy n="33" d="100"/>
      </p:scale>
      <p:origin x="42" y="106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5.3910761154855998E-2"/>
          <c:y val="8.713473315835521E-2"/>
          <c:w val="0.64843460855271895"/>
          <c:h val="0.6875566248663294"/>
        </c:manualLayout>
      </c:layout>
      <c:pie3DChart>
        <c:varyColors val="1"/>
        <c:ser>
          <c:idx val="0"/>
          <c:order val="0"/>
          <c:tx>
            <c:strRef>
              <c:f>Sheet1!$B$1</c:f>
              <c:strCache>
                <c:ptCount val="1"/>
                <c:pt idx="0">
                  <c:v>Column1</c:v>
                </c:pt>
              </c:strCache>
            </c:strRef>
          </c:tx>
          <c:dPt>
            <c:idx val="0"/>
            <c:bubble3D val="0"/>
            <c:spPr>
              <a:solidFill>
                <a:srgbClr val="66CCFF"/>
              </a:solidFill>
            </c:spPr>
          </c:dPt>
          <c:dLbls>
            <c:dLbl>
              <c:idx val="1"/>
              <c:tx>
                <c:rich>
                  <a:bodyPr/>
                  <a:lstStyle/>
                  <a:p>
                    <a:r>
                      <a:rPr lang="en-US" smtClean="0"/>
                      <a:t>23%</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3"/>
              <c:tx>
                <c:rich>
                  <a:bodyPr/>
                  <a:lstStyle/>
                  <a:p>
                    <a:r>
                      <a:rPr lang="en-US" smtClean="0"/>
                      <a:t>47%</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600" b="1">
                    <a:latin typeface="Tahoma" pitchFamily="34" charset="0"/>
                    <a:ea typeface="Tahoma" pitchFamily="34" charset="0"/>
                    <a:cs typeface="Tahoma"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H.S. Dropout</c:v>
                </c:pt>
                <c:pt idx="1">
                  <c:v>H.S. Grad</c:v>
                </c:pt>
                <c:pt idx="2">
                  <c:v>Some college, including Certificates</c:v>
                </c:pt>
                <c:pt idx="3">
                  <c:v>Associate's degree or higher</c:v>
                </c:pt>
              </c:strCache>
            </c:strRef>
          </c:cat>
          <c:val>
            <c:numRef>
              <c:f>Sheet1!$B$2:$B$5</c:f>
              <c:numCache>
                <c:formatCode>#,##0.00</c:formatCode>
                <c:ptCount val="4"/>
                <c:pt idx="0">
                  <c:v>0.12000000000000002</c:v>
                </c:pt>
                <c:pt idx="1">
                  <c:v>0.24000000000000021</c:v>
                </c:pt>
                <c:pt idx="2">
                  <c:v>0.18000000000000024</c:v>
                </c:pt>
                <c:pt idx="3">
                  <c:v>0.47000000000000008</c:v>
                </c:pt>
              </c:numCache>
            </c:numRef>
          </c:val>
        </c:ser>
        <c:dLbls>
          <c:showLegendKey val="0"/>
          <c:showVal val="0"/>
          <c:showCatName val="0"/>
          <c:showSerName val="0"/>
          <c:showPercent val="0"/>
          <c:showBubbleSize val="0"/>
          <c:showLeaderLines val="0"/>
        </c:dLbls>
      </c:pie3DChart>
    </c:plotArea>
    <c:legend>
      <c:legendPos val="r"/>
      <c:layout>
        <c:manualLayout>
          <c:xMode val="edge"/>
          <c:yMode val="edge"/>
          <c:x val="5.0401521779474552E-2"/>
          <c:y val="0.78060877806940865"/>
          <c:w val="0.91965686274509861"/>
          <c:h val="0.19728032637224774"/>
        </c:manualLayout>
      </c:layout>
      <c:overlay val="0"/>
      <c:txPr>
        <a:bodyPr/>
        <a:lstStyle/>
        <a:p>
          <a:pPr>
            <a:defRPr sz="1600" b="1">
              <a:latin typeface="+mn-lt"/>
              <a:ea typeface="Tahoma" pitchFamily="34" charset="0"/>
              <a:cs typeface="Tahoma"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18518518518552E-2"/>
          <c:y val="0.11640592623290509"/>
          <c:w val="0.96604938271604934"/>
          <c:h val="0.69264642906478913"/>
        </c:manualLayout>
      </c:layout>
      <c:barChart>
        <c:barDir val="col"/>
        <c:grouping val="clustered"/>
        <c:varyColors val="0"/>
        <c:ser>
          <c:idx val="0"/>
          <c:order val="0"/>
          <c:tx>
            <c:strRef>
              <c:f>Sheet1!$B$1</c:f>
              <c:strCache>
                <c:ptCount val="1"/>
                <c:pt idx="0">
                  <c:v>Texas</c:v>
                </c:pt>
              </c:strCache>
            </c:strRef>
          </c:tx>
          <c:invertIfNegative val="0"/>
          <c:dLbls>
            <c:numFmt formatCode="0.0%" sourceLinked="0"/>
            <c:spPr>
              <a:noFill/>
              <a:ln>
                <a:noFill/>
              </a:ln>
              <a:effectLst/>
            </c:spPr>
            <c:txPr>
              <a:bodyPr/>
              <a:lstStyle/>
              <a:p>
                <a:pPr>
                  <a:defRPr sz="1200" b="1">
                    <a:solidFill>
                      <a:schemeClr val="tx1">
                        <a:lumMod val="75000"/>
                        <a:lumOff val="25000"/>
                      </a:schemeClr>
                    </a:solidFill>
                    <a:latin typeface="Cambria"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4"/>
                <c:pt idx="0">
                  <c:v>&lt;High School</c:v>
                </c:pt>
                <c:pt idx="1">
                  <c:v>High School Grad</c:v>
                </c:pt>
                <c:pt idx="2">
                  <c:v>Some College or Associate's </c:v>
                </c:pt>
                <c:pt idx="3">
                  <c:v>Bachelor's +</c:v>
                </c:pt>
              </c:strCache>
            </c:strRef>
          </c:cat>
          <c:val>
            <c:numRef>
              <c:f>Sheet1!$B$2:$B$6</c:f>
              <c:numCache>
                <c:formatCode>0.00%</c:formatCode>
                <c:ptCount val="5"/>
                <c:pt idx="0">
                  <c:v>0.29900000000000032</c:v>
                </c:pt>
                <c:pt idx="1">
                  <c:v>0.15000000000000024</c:v>
                </c:pt>
                <c:pt idx="2">
                  <c:v>0.10299999999999998</c:v>
                </c:pt>
                <c:pt idx="3">
                  <c:v>4.2000000000000023E-2</c:v>
                </c:pt>
              </c:numCache>
            </c:numRef>
          </c:val>
        </c:ser>
        <c:ser>
          <c:idx val="1"/>
          <c:order val="1"/>
          <c:tx>
            <c:strRef>
              <c:f>Sheet1!$C$1</c:f>
              <c:strCache>
                <c:ptCount val="1"/>
                <c:pt idx="0">
                  <c:v>Smith County</c:v>
                </c:pt>
              </c:strCache>
            </c:strRef>
          </c:tx>
          <c:invertIfNegative val="0"/>
          <c:dLbls>
            <c:dLbl>
              <c:idx val="4"/>
              <c:delete val="1"/>
              <c:extLst>
                <c:ext xmlns:c15="http://schemas.microsoft.com/office/drawing/2012/chart" uri="{CE6537A1-D6FC-4f65-9D91-7224C49458BB}"/>
              </c:extLst>
            </c:dLbl>
            <c:numFmt formatCode="0.0%" sourceLinked="0"/>
            <c:spPr>
              <a:noFill/>
              <a:ln>
                <a:noFill/>
              </a:ln>
              <a:effectLst/>
            </c:spPr>
            <c:txPr>
              <a:bodyPr/>
              <a:lstStyle/>
              <a:p>
                <a:pPr>
                  <a:defRPr sz="1200" b="1">
                    <a:solidFill>
                      <a:schemeClr val="tx1">
                        <a:lumMod val="75000"/>
                        <a:lumOff val="25000"/>
                      </a:schemeClr>
                    </a:solidFill>
                    <a:latin typeface="Cambria"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4"/>
                <c:pt idx="0">
                  <c:v>&lt;High School</c:v>
                </c:pt>
                <c:pt idx="1">
                  <c:v>High School Grad</c:v>
                </c:pt>
                <c:pt idx="2">
                  <c:v>Some College or Associate's </c:v>
                </c:pt>
                <c:pt idx="3">
                  <c:v>Bachelor's +</c:v>
                </c:pt>
              </c:strCache>
            </c:strRef>
          </c:cat>
          <c:val>
            <c:numRef>
              <c:f>Sheet1!$C$2:$C$6</c:f>
              <c:numCache>
                <c:formatCode>0.00%</c:formatCode>
                <c:ptCount val="5"/>
                <c:pt idx="0">
                  <c:v>0.27700000000000002</c:v>
                </c:pt>
                <c:pt idx="1">
                  <c:v>0.17400000000000004</c:v>
                </c:pt>
                <c:pt idx="2">
                  <c:v>0.12100000000000002</c:v>
                </c:pt>
                <c:pt idx="3">
                  <c:v>4.0000000000000022E-2</c:v>
                </c:pt>
                <c:pt idx="4" formatCode="General">
                  <c:v>0</c:v>
                </c:pt>
              </c:numCache>
            </c:numRef>
          </c:val>
        </c:ser>
        <c:dLbls>
          <c:showLegendKey val="0"/>
          <c:showVal val="0"/>
          <c:showCatName val="0"/>
          <c:showSerName val="0"/>
          <c:showPercent val="0"/>
          <c:showBubbleSize val="0"/>
        </c:dLbls>
        <c:gapWidth val="52"/>
        <c:axId val="222062896"/>
        <c:axId val="222065248"/>
      </c:barChart>
      <c:catAx>
        <c:axId val="222062896"/>
        <c:scaling>
          <c:orientation val="minMax"/>
        </c:scaling>
        <c:delete val="0"/>
        <c:axPos val="b"/>
        <c:numFmt formatCode="General" sourceLinked="0"/>
        <c:majorTickMark val="out"/>
        <c:minorTickMark val="none"/>
        <c:tickLblPos val="nextTo"/>
        <c:txPr>
          <a:bodyPr/>
          <a:lstStyle/>
          <a:p>
            <a:pPr>
              <a:defRPr>
                <a:latin typeface="Cambria" pitchFamily="18" charset="0"/>
              </a:defRPr>
            </a:pPr>
            <a:endParaRPr lang="en-US"/>
          </a:p>
        </c:txPr>
        <c:crossAx val="222065248"/>
        <c:crosses val="autoZero"/>
        <c:auto val="1"/>
        <c:lblAlgn val="ctr"/>
        <c:lblOffset val="100"/>
        <c:noMultiLvlLbl val="0"/>
      </c:catAx>
      <c:valAx>
        <c:axId val="222065248"/>
        <c:scaling>
          <c:orientation val="minMax"/>
        </c:scaling>
        <c:delete val="1"/>
        <c:axPos val="l"/>
        <c:numFmt formatCode="0.00%" sourceLinked="1"/>
        <c:majorTickMark val="out"/>
        <c:minorTickMark val="none"/>
        <c:tickLblPos val="none"/>
        <c:crossAx val="222062896"/>
        <c:crosses val="autoZero"/>
        <c:crossBetween val="between"/>
      </c:valAx>
    </c:plotArea>
    <c:legend>
      <c:legendPos val="b"/>
      <c:layout>
        <c:manualLayout>
          <c:xMode val="edge"/>
          <c:yMode val="edge"/>
          <c:x val="0.56376786235053999"/>
          <c:y val="0.27654838375466279"/>
          <c:w val="0.34159995625546807"/>
          <c:h val="5.8977932034811484E-2"/>
        </c:manualLayout>
      </c:layout>
      <c:overlay val="0"/>
      <c:txPr>
        <a:bodyPr/>
        <a:lstStyle/>
        <a:p>
          <a:pPr>
            <a:defRPr>
              <a:latin typeface="Cambria"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D2A06-79FD-46BB-9CF0-8E06CD6B279D}" type="doc">
      <dgm:prSet loTypeId="urn:microsoft.com/office/officeart/2005/8/layout/default#1" loCatId="list" qsTypeId="urn:microsoft.com/office/officeart/2005/8/quickstyle/simple4" qsCatId="simple" csTypeId="urn:microsoft.com/office/officeart/2005/8/colors/accent0_3" csCatId="mainScheme" phldr="1"/>
      <dgm:spPr/>
      <dgm:t>
        <a:bodyPr/>
        <a:lstStyle/>
        <a:p>
          <a:endParaRPr lang="en-US"/>
        </a:p>
      </dgm:t>
    </dgm:pt>
    <dgm:pt modelId="{31E6A81A-9549-443C-813A-9479ABF07060}">
      <dgm:prSet phldrT="[Text]" custT="1"/>
      <dgm:spPr/>
      <dgm:t>
        <a:bodyPr/>
        <a:lstStyle/>
        <a:p>
          <a:r>
            <a:rPr lang="en-US" sz="3200" dirty="0" smtClean="0"/>
            <a:t>38 </a:t>
          </a:r>
        </a:p>
        <a:p>
          <a:r>
            <a:rPr lang="en-US" sz="2400" dirty="0" smtClean="0"/>
            <a:t>Interviewers</a:t>
          </a:r>
          <a:endParaRPr lang="en-US" sz="2400" dirty="0"/>
        </a:p>
      </dgm:t>
    </dgm:pt>
    <dgm:pt modelId="{D21D678C-7480-44DD-8069-2F441A778415}" type="parTrans" cxnId="{61665B3D-1841-4ADC-B8E1-1B6EF0E5B0FC}">
      <dgm:prSet/>
      <dgm:spPr/>
      <dgm:t>
        <a:bodyPr/>
        <a:lstStyle/>
        <a:p>
          <a:endParaRPr lang="en-US"/>
        </a:p>
      </dgm:t>
    </dgm:pt>
    <dgm:pt modelId="{80F40FCA-B561-4B67-9BE7-34DDBF8D8B58}" type="sibTrans" cxnId="{61665B3D-1841-4ADC-B8E1-1B6EF0E5B0FC}">
      <dgm:prSet/>
      <dgm:spPr/>
      <dgm:t>
        <a:bodyPr/>
        <a:lstStyle/>
        <a:p>
          <a:endParaRPr lang="en-US"/>
        </a:p>
      </dgm:t>
    </dgm:pt>
    <dgm:pt modelId="{84B3AE5F-4AA4-481B-92E2-463450A320D8}">
      <dgm:prSet phldrT="[Text]" custT="1"/>
      <dgm:spPr/>
      <dgm:t>
        <a:bodyPr/>
        <a:lstStyle/>
        <a:p>
          <a:r>
            <a:rPr lang="en-US" sz="3600" dirty="0" smtClean="0"/>
            <a:t>14 </a:t>
          </a:r>
        </a:p>
        <a:p>
          <a:r>
            <a:rPr lang="en-US" sz="2800" dirty="0" smtClean="0"/>
            <a:t>Agencies</a:t>
          </a:r>
          <a:endParaRPr lang="en-US" sz="2800" dirty="0"/>
        </a:p>
      </dgm:t>
    </dgm:pt>
    <dgm:pt modelId="{FFD95C4E-A8DC-4BD0-9FD6-D92FDC9B1472}" type="parTrans" cxnId="{F7E1F148-2940-4D00-B596-F8D0565069AA}">
      <dgm:prSet/>
      <dgm:spPr/>
      <dgm:t>
        <a:bodyPr/>
        <a:lstStyle/>
        <a:p>
          <a:endParaRPr lang="en-US"/>
        </a:p>
      </dgm:t>
    </dgm:pt>
    <dgm:pt modelId="{F90139C7-15DC-4899-8624-52B214CFF181}" type="sibTrans" cxnId="{F7E1F148-2940-4D00-B596-F8D0565069AA}">
      <dgm:prSet/>
      <dgm:spPr/>
      <dgm:t>
        <a:bodyPr/>
        <a:lstStyle/>
        <a:p>
          <a:endParaRPr lang="en-US"/>
        </a:p>
      </dgm:t>
    </dgm:pt>
    <dgm:pt modelId="{F9D65526-827C-4EDE-B81B-50C60C71D5B4}">
      <dgm:prSet/>
      <dgm:spPr/>
      <dgm:t>
        <a:bodyPr/>
        <a:lstStyle/>
        <a:p>
          <a:r>
            <a:rPr lang="en-US" dirty="0" smtClean="0"/>
            <a:t>341 households</a:t>
          </a:r>
        </a:p>
        <a:p>
          <a:r>
            <a:rPr lang="en-US" dirty="0" smtClean="0"/>
            <a:t>1052 individuals</a:t>
          </a:r>
          <a:endParaRPr lang="en-US" dirty="0"/>
        </a:p>
      </dgm:t>
    </dgm:pt>
    <dgm:pt modelId="{F4DE5DE1-D4EB-47A4-882E-A3B2374173C4}" type="parTrans" cxnId="{05A572B6-7B36-4743-8BE3-6D72F07DAE3F}">
      <dgm:prSet/>
      <dgm:spPr/>
      <dgm:t>
        <a:bodyPr/>
        <a:lstStyle/>
        <a:p>
          <a:endParaRPr lang="en-US"/>
        </a:p>
      </dgm:t>
    </dgm:pt>
    <dgm:pt modelId="{ED6DD579-C244-4D00-BE64-74F215151E32}" type="sibTrans" cxnId="{05A572B6-7B36-4743-8BE3-6D72F07DAE3F}">
      <dgm:prSet/>
      <dgm:spPr/>
      <dgm:t>
        <a:bodyPr/>
        <a:lstStyle/>
        <a:p>
          <a:endParaRPr lang="en-US"/>
        </a:p>
      </dgm:t>
    </dgm:pt>
    <dgm:pt modelId="{786FDEA5-D8BC-4A1F-B463-68AEDF8ED4A1}" type="pres">
      <dgm:prSet presAssocID="{46BD2A06-79FD-46BB-9CF0-8E06CD6B279D}" presName="diagram" presStyleCnt="0">
        <dgm:presLayoutVars>
          <dgm:dir/>
          <dgm:resizeHandles val="exact"/>
        </dgm:presLayoutVars>
      </dgm:prSet>
      <dgm:spPr/>
      <dgm:t>
        <a:bodyPr/>
        <a:lstStyle/>
        <a:p>
          <a:endParaRPr lang="en-US"/>
        </a:p>
      </dgm:t>
    </dgm:pt>
    <dgm:pt modelId="{10EA3AD1-F10D-44CF-9AB9-E4B91B00FD30}" type="pres">
      <dgm:prSet presAssocID="{31E6A81A-9549-443C-813A-9479ABF07060}" presName="node" presStyleLbl="node1" presStyleIdx="0" presStyleCnt="3" custScaleX="99960" custScaleY="101304">
        <dgm:presLayoutVars>
          <dgm:bulletEnabled val="1"/>
        </dgm:presLayoutVars>
      </dgm:prSet>
      <dgm:spPr/>
      <dgm:t>
        <a:bodyPr/>
        <a:lstStyle/>
        <a:p>
          <a:endParaRPr lang="en-US"/>
        </a:p>
      </dgm:t>
    </dgm:pt>
    <dgm:pt modelId="{810AEA82-668A-48A4-8A5A-65E1E9ABCB29}" type="pres">
      <dgm:prSet presAssocID="{80F40FCA-B561-4B67-9BE7-34DDBF8D8B58}" presName="sibTrans" presStyleCnt="0"/>
      <dgm:spPr/>
      <dgm:t>
        <a:bodyPr/>
        <a:lstStyle/>
        <a:p>
          <a:endParaRPr lang="en-US"/>
        </a:p>
      </dgm:t>
    </dgm:pt>
    <dgm:pt modelId="{93819E8D-044E-4154-A924-95BFD38DA94D}" type="pres">
      <dgm:prSet presAssocID="{84B3AE5F-4AA4-481B-92E2-463450A320D8}" presName="node" presStyleLbl="node1" presStyleIdx="1" presStyleCnt="3">
        <dgm:presLayoutVars>
          <dgm:bulletEnabled val="1"/>
        </dgm:presLayoutVars>
      </dgm:prSet>
      <dgm:spPr/>
      <dgm:t>
        <a:bodyPr/>
        <a:lstStyle/>
        <a:p>
          <a:endParaRPr lang="en-US"/>
        </a:p>
      </dgm:t>
    </dgm:pt>
    <dgm:pt modelId="{52715196-613C-4ECD-BE0F-B1561A2043BC}" type="pres">
      <dgm:prSet presAssocID="{F90139C7-15DC-4899-8624-52B214CFF181}" presName="sibTrans" presStyleCnt="0"/>
      <dgm:spPr/>
      <dgm:t>
        <a:bodyPr/>
        <a:lstStyle/>
        <a:p>
          <a:endParaRPr lang="en-US"/>
        </a:p>
      </dgm:t>
    </dgm:pt>
    <dgm:pt modelId="{EA369723-BE09-49D4-A2A0-36A561C2ED2A}" type="pres">
      <dgm:prSet presAssocID="{F9D65526-827C-4EDE-B81B-50C60C71D5B4}" presName="node" presStyleLbl="node1" presStyleIdx="2" presStyleCnt="3">
        <dgm:presLayoutVars>
          <dgm:bulletEnabled val="1"/>
        </dgm:presLayoutVars>
      </dgm:prSet>
      <dgm:spPr/>
      <dgm:t>
        <a:bodyPr/>
        <a:lstStyle/>
        <a:p>
          <a:endParaRPr lang="en-US"/>
        </a:p>
      </dgm:t>
    </dgm:pt>
  </dgm:ptLst>
  <dgm:cxnLst>
    <dgm:cxn modelId="{E5ABF2F9-1A5B-4C29-990F-200FB08AC828}" type="presOf" srcId="{F9D65526-827C-4EDE-B81B-50C60C71D5B4}" destId="{EA369723-BE09-49D4-A2A0-36A561C2ED2A}" srcOrd="0" destOrd="0" presId="urn:microsoft.com/office/officeart/2005/8/layout/default#1"/>
    <dgm:cxn modelId="{F7E1F148-2940-4D00-B596-F8D0565069AA}" srcId="{46BD2A06-79FD-46BB-9CF0-8E06CD6B279D}" destId="{84B3AE5F-4AA4-481B-92E2-463450A320D8}" srcOrd="1" destOrd="0" parTransId="{FFD95C4E-A8DC-4BD0-9FD6-D92FDC9B1472}" sibTransId="{F90139C7-15DC-4899-8624-52B214CFF181}"/>
    <dgm:cxn modelId="{61665B3D-1841-4ADC-B8E1-1B6EF0E5B0FC}" srcId="{46BD2A06-79FD-46BB-9CF0-8E06CD6B279D}" destId="{31E6A81A-9549-443C-813A-9479ABF07060}" srcOrd="0" destOrd="0" parTransId="{D21D678C-7480-44DD-8069-2F441A778415}" sibTransId="{80F40FCA-B561-4B67-9BE7-34DDBF8D8B58}"/>
    <dgm:cxn modelId="{05A572B6-7B36-4743-8BE3-6D72F07DAE3F}" srcId="{46BD2A06-79FD-46BB-9CF0-8E06CD6B279D}" destId="{F9D65526-827C-4EDE-B81B-50C60C71D5B4}" srcOrd="2" destOrd="0" parTransId="{F4DE5DE1-D4EB-47A4-882E-A3B2374173C4}" sibTransId="{ED6DD579-C244-4D00-BE64-74F215151E32}"/>
    <dgm:cxn modelId="{8F3BD68B-619C-48D1-B730-AB2824A650E4}" type="presOf" srcId="{84B3AE5F-4AA4-481B-92E2-463450A320D8}" destId="{93819E8D-044E-4154-A924-95BFD38DA94D}" srcOrd="0" destOrd="0" presId="urn:microsoft.com/office/officeart/2005/8/layout/default#1"/>
    <dgm:cxn modelId="{7BE4DCBA-09DC-49DD-A641-7165EF19872B}" type="presOf" srcId="{46BD2A06-79FD-46BB-9CF0-8E06CD6B279D}" destId="{786FDEA5-D8BC-4A1F-B463-68AEDF8ED4A1}" srcOrd="0" destOrd="0" presId="urn:microsoft.com/office/officeart/2005/8/layout/default#1"/>
    <dgm:cxn modelId="{7F036D2D-D89C-4A49-AC9A-257BEECA5529}" type="presOf" srcId="{31E6A81A-9549-443C-813A-9479ABF07060}" destId="{10EA3AD1-F10D-44CF-9AB9-E4B91B00FD30}" srcOrd="0" destOrd="0" presId="urn:microsoft.com/office/officeart/2005/8/layout/default#1"/>
    <dgm:cxn modelId="{5AD8CB46-FC34-4EDE-9857-87FB9D042FC7}" type="presParOf" srcId="{786FDEA5-D8BC-4A1F-B463-68AEDF8ED4A1}" destId="{10EA3AD1-F10D-44CF-9AB9-E4B91B00FD30}" srcOrd="0" destOrd="0" presId="urn:microsoft.com/office/officeart/2005/8/layout/default#1"/>
    <dgm:cxn modelId="{8917494F-E2C1-4EA6-9926-1B81147FDF38}" type="presParOf" srcId="{786FDEA5-D8BC-4A1F-B463-68AEDF8ED4A1}" destId="{810AEA82-668A-48A4-8A5A-65E1E9ABCB29}" srcOrd="1" destOrd="0" presId="urn:microsoft.com/office/officeart/2005/8/layout/default#1"/>
    <dgm:cxn modelId="{6B2A08CA-E972-4823-BEC8-26E0B8B05D51}" type="presParOf" srcId="{786FDEA5-D8BC-4A1F-B463-68AEDF8ED4A1}" destId="{93819E8D-044E-4154-A924-95BFD38DA94D}" srcOrd="2" destOrd="0" presId="urn:microsoft.com/office/officeart/2005/8/layout/default#1"/>
    <dgm:cxn modelId="{842171FA-99F9-4C50-88C1-33763C2358B1}" type="presParOf" srcId="{786FDEA5-D8BC-4A1F-B463-68AEDF8ED4A1}" destId="{52715196-613C-4ECD-BE0F-B1561A2043BC}" srcOrd="3" destOrd="0" presId="urn:microsoft.com/office/officeart/2005/8/layout/default#1"/>
    <dgm:cxn modelId="{6F0E1F49-FAAE-4252-B1C1-DC198CF948FB}" type="presParOf" srcId="{786FDEA5-D8BC-4A1F-B463-68AEDF8ED4A1}" destId="{EA369723-BE09-49D4-A2A0-36A561C2ED2A}" srcOrd="4"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038EA6-A1F2-4EAB-AE99-AD81C7971D0C}" type="datetimeFigureOut">
              <a:rPr lang="en-US" smtClean="0"/>
              <a:t>12/12/2014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84CCB4-79A1-4302-8F4C-775EF288D621}" type="slidenum">
              <a:rPr lang="en-US" smtClean="0"/>
              <a:t>‹#›</a:t>
            </a:fld>
            <a:endParaRPr lang="en-US"/>
          </a:p>
        </p:txBody>
      </p:sp>
    </p:spTree>
    <p:extLst>
      <p:ext uri="{BB962C8B-B14F-4D97-AF65-F5344CB8AC3E}">
        <p14:creationId xmlns:p14="http://schemas.microsoft.com/office/powerpoint/2010/main" val="3900030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C214B-B918-48BD-B7FE-F4F6628AAF73}" type="datetimeFigureOut">
              <a:rPr lang="en-US" smtClean="0"/>
              <a:pPr/>
              <a:t>12/12/2014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EDF72-B3DE-4340-B8F7-29E69D96C547}" type="slidenum">
              <a:rPr lang="en-US" smtClean="0"/>
              <a:pPr/>
              <a:t>‹#›</a:t>
            </a:fld>
            <a:endParaRPr lang="en-US"/>
          </a:p>
        </p:txBody>
      </p:sp>
    </p:spTree>
    <p:extLst>
      <p:ext uri="{BB962C8B-B14F-4D97-AF65-F5344CB8AC3E}">
        <p14:creationId xmlns:p14="http://schemas.microsoft.com/office/powerpoint/2010/main" val="92715799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Luncheon. Leave on</a:t>
            </a:r>
            <a:r>
              <a:rPr lang="en-US" baseline="0" dirty="0" smtClean="0"/>
              <a:t> the screen during opening prayer and Lisa Lujan’s introduction of Christina.</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11</a:t>
            </a:fld>
            <a:endParaRPr lang="en-US"/>
          </a:p>
        </p:txBody>
      </p:sp>
    </p:spTree>
    <p:extLst>
      <p:ext uri="{BB962C8B-B14F-4D97-AF65-F5344CB8AC3E}">
        <p14:creationId xmlns:p14="http://schemas.microsoft.com/office/powerpoint/2010/main" val="394896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HEALTHCARE COVERAGE</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32</a:t>
            </a:fld>
            <a:endParaRPr lang="en-US"/>
          </a:p>
        </p:txBody>
      </p:sp>
    </p:spTree>
    <p:extLst>
      <p:ext uri="{BB962C8B-B14F-4D97-AF65-F5344CB8AC3E}">
        <p14:creationId xmlns:p14="http://schemas.microsoft.com/office/powerpoint/2010/main" val="2368528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NEED DENTAL CARE</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33</a:t>
            </a:fld>
            <a:endParaRPr lang="en-US"/>
          </a:p>
        </p:txBody>
      </p:sp>
    </p:spTree>
    <p:extLst>
      <p:ext uri="{BB962C8B-B14F-4D97-AF65-F5344CB8AC3E}">
        <p14:creationId xmlns:p14="http://schemas.microsoft.com/office/powerpoint/2010/main" val="127591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SUICIDAL</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34</a:t>
            </a:fld>
            <a:endParaRPr lang="en-US"/>
          </a:p>
        </p:txBody>
      </p:sp>
    </p:spTree>
    <p:extLst>
      <p:ext uri="{BB962C8B-B14F-4D97-AF65-F5344CB8AC3E}">
        <p14:creationId xmlns:p14="http://schemas.microsoft.com/office/powerpoint/2010/main" val="270321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FINANCIAL WELLBEING</a:t>
            </a:r>
          </a:p>
          <a:p>
            <a:r>
              <a:rPr lang="en-US" dirty="0" smtClean="0"/>
              <a:t>LIVING</a:t>
            </a:r>
            <a:r>
              <a:rPr lang="en-US" baseline="0" dirty="0" smtClean="0"/>
              <a:t> WAGE</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35</a:t>
            </a:fld>
            <a:endParaRPr lang="en-US"/>
          </a:p>
        </p:txBody>
      </p:sp>
    </p:spTree>
    <p:extLst>
      <p:ext uri="{BB962C8B-B14F-4D97-AF65-F5344CB8AC3E}">
        <p14:creationId xmlns:p14="http://schemas.microsoft.com/office/powerpoint/2010/main" val="3574694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TRANSPORTATION</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36</a:t>
            </a:fld>
            <a:endParaRPr lang="en-US"/>
          </a:p>
        </p:txBody>
      </p:sp>
    </p:spTree>
    <p:extLst>
      <p:ext uri="{BB962C8B-B14F-4D97-AF65-F5344CB8AC3E}">
        <p14:creationId xmlns:p14="http://schemas.microsoft.com/office/powerpoint/2010/main" val="2013563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26% Left children home alone</a:t>
            </a:r>
          </a:p>
          <a:p>
            <a:r>
              <a:rPr lang="en-US" dirty="0" smtClean="0"/>
              <a:t>13% Use daycare centers</a:t>
            </a:r>
          </a:p>
          <a:p>
            <a:r>
              <a:rPr lang="en-US" dirty="0" smtClean="0"/>
              <a:t>6% Use before and after-school programs</a:t>
            </a:r>
          </a:p>
          <a:p>
            <a:endParaRPr lang="en-US" dirty="0" smtClean="0"/>
          </a:p>
          <a:p>
            <a:endParaRPr lang="en-US" dirty="0" smtClean="0"/>
          </a:p>
          <a:p>
            <a:r>
              <a:rPr lang="en-US" dirty="0" smtClean="0"/>
              <a:t>53% need affordable childcare</a:t>
            </a:r>
          </a:p>
          <a:p>
            <a:r>
              <a:rPr lang="en-US" dirty="0" smtClean="0"/>
              <a:t>HIGH QUALITY PRESCHOOLS HAVE THE POWER TO CHABGE A CHILD’S LIFE FOREVER!</a:t>
            </a:r>
          </a:p>
          <a:p>
            <a:r>
              <a:rPr lang="en-US" dirty="0" smtClean="0"/>
              <a:t>THE HECKMAN EQUATION – THE TIME WE HAVE IS SHORT</a:t>
            </a:r>
          </a:p>
          <a:p>
            <a:r>
              <a:rPr lang="en-US" dirty="0" smtClean="0"/>
              <a:t>TO HELP CHILDREN WE MUST HELP FAMILIES – DUAL GENERATION APPROACH</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37</a:t>
            </a:fld>
            <a:endParaRPr lang="en-US"/>
          </a:p>
        </p:txBody>
      </p:sp>
    </p:spTree>
    <p:extLst>
      <p:ext uri="{BB962C8B-B14F-4D97-AF65-F5344CB8AC3E}">
        <p14:creationId xmlns:p14="http://schemas.microsoft.com/office/powerpoint/2010/main" val="4014473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CIRCUMSTANCES DON’T DETERMINE WHERE YOU CAN GO, THEY MERELY DETERMINE WHERE YOU START</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38</a:t>
            </a:fld>
            <a:endParaRPr lang="en-US"/>
          </a:p>
        </p:txBody>
      </p:sp>
    </p:spTree>
    <p:extLst>
      <p:ext uri="{BB962C8B-B14F-4D97-AF65-F5344CB8AC3E}">
        <p14:creationId xmlns:p14="http://schemas.microsoft.com/office/powerpoint/2010/main" val="181644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SOMEONE WHO BRINGS JOY TO YOUR LIFE – PARENT, TEACHER, CHILD,FRIEND. CAN YOU SEE THEM?</a:t>
            </a:r>
          </a:p>
          <a:p>
            <a:r>
              <a:rPr lang="en-US" dirty="0" smtClean="0"/>
              <a:t>THINK OF PEOPLE STANDING IN LINE AT A SOUP KITCHEN.</a:t>
            </a:r>
          </a:p>
          <a:p>
            <a:r>
              <a:rPr lang="en-US" dirty="0" smtClean="0"/>
              <a:t>SOMEONE LOOKS FAMILIAR</a:t>
            </a:r>
          </a:p>
          <a:p>
            <a:r>
              <a:rPr lang="en-US" dirty="0" smtClean="0"/>
              <a:t>NOW THINK… JUST LIKE ME, THIS PERSON…</a:t>
            </a:r>
          </a:p>
          <a:p>
            <a:r>
              <a:rPr lang="en-US" dirty="0" smtClean="0"/>
              <a:t>HAS BEEN SAD</a:t>
            </a:r>
          </a:p>
          <a:p>
            <a:r>
              <a:rPr lang="en-US" dirty="0" smtClean="0"/>
              <a:t>WANTS TO BE LOVED</a:t>
            </a:r>
          </a:p>
          <a:p>
            <a:r>
              <a:rPr lang="en-US" dirty="0" smtClean="0"/>
              <a:t>GETS ANGRY</a:t>
            </a:r>
          </a:p>
          <a:p>
            <a:r>
              <a:rPr lang="en-US" dirty="0" smtClean="0"/>
              <a:t>WANTS TO BE HEALTHY AND HAPPY</a:t>
            </a:r>
          </a:p>
          <a:p>
            <a:r>
              <a:rPr lang="en-US" dirty="0" smtClean="0"/>
              <a:t>HAS MADE MISTAKES</a:t>
            </a:r>
          </a:p>
          <a:p>
            <a:r>
              <a:rPr lang="en-US" dirty="0" smtClean="0"/>
              <a:t>LIKES TO LAUGH</a:t>
            </a:r>
          </a:p>
          <a:p>
            <a:r>
              <a:rPr lang="en-US" dirty="0" smtClean="0"/>
              <a:t>IS TRYING TO GET WHAT THEY NEED IN LIFE</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39</a:t>
            </a:fld>
            <a:endParaRPr lang="en-US"/>
          </a:p>
        </p:txBody>
      </p:sp>
    </p:spTree>
    <p:extLst>
      <p:ext uri="{BB962C8B-B14F-4D97-AF65-F5344CB8AC3E}">
        <p14:creationId xmlns:p14="http://schemas.microsoft.com/office/powerpoint/2010/main" val="1401111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on our way – early wins:</a:t>
            </a:r>
          </a:p>
          <a:p>
            <a:r>
              <a:rPr lang="en-US" dirty="0" smtClean="0"/>
              <a:t>Soft skills, </a:t>
            </a:r>
            <a:r>
              <a:rPr lang="en-US" dirty="0" err="1" smtClean="0"/>
              <a:t>fafsa</a:t>
            </a:r>
            <a:r>
              <a:rPr lang="en-US" dirty="0" smtClean="0"/>
              <a:t>, dental, housing, outreach…</a:t>
            </a:r>
          </a:p>
          <a:p>
            <a:r>
              <a:rPr lang="en-US" dirty="0" smtClean="0"/>
              <a:t>The way out.</a:t>
            </a:r>
          </a:p>
          <a:p>
            <a:r>
              <a:rPr lang="en-US" dirty="0" smtClean="0"/>
              <a:t>Diverse organizations working together on complex social issues</a:t>
            </a:r>
          </a:p>
          <a:p>
            <a:r>
              <a:rPr lang="en-US" dirty="0" smtClean="0"/>
              <a:t>Phil DeVol – Bridges to Sustainable </a:t>
            </a:r>
            <a:r>
              <a:rPr lang="en-US" dirty="0" smtClean="0"/>
              <a:t>Communities</a:t>
            </a:r>
          </a:p>
          <a:p>
            <a:r>
              <a:rPr lang="en-US" dirty="0" smtClean="0"/>
              <a:t>BRIDGES OUT OF POVERTY</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41</a:t>
            </a:fld>
            <a:endParaRPr lang="en-US"/>
          </a:p>
        </p:txBody>
      </p:sp>
    </p:spTree>
    <p:extLst>
      <p:ext uri="{BB962C8B-B14F-4D97-AF65-F5344CB8AC3E}">
        <p14:creationId xmlns:p14="http://schemas.microsoft.com/office/powerpoint/2010/main" val="248859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78" name="Shape 178"/>
          <p:cNvSpPr>
            <a:spLocks noGrp="1"/>
          </p:cNvSpPr>
          <p:nvPr>
            <p:ph type="body" sz="quarter" idx="1"/>
          </p:nvPr>
        </p:nvSpPr>
        <p:spPr>
          <a:prstGeom prst="rect">
            <a:avLst/>
          </a:prstGeom>
        </p:spPr>
        <p:txBody>
          <a:bodyPr/>
          <a:lstStyle/>
          <a:p>
            <a:pPr marL="29103" lvl="0" indent="-29103" defTabSz="914400">
              <a:lnSpc>
                <a:spcPct val="100000"/>
              </a:lnSpc>
              <a:buSzPct val="100000"/>
              <a:buFont typeface="Wingdings"/>
              <a:buChar char="▪"/>
              <a:defRPr sz="1800"/>
            </a:pPr>
            <a:r>
              <a:rPr sz="1200">
                <a:uFill>
                  <a:solidFill/>
                </a:uFill>
                <a:latin typeface="Times New Roman"/>
                <a:ea typeface="Times New Roman"/>
                <a:cs typeface="Times New Roman"/>
                <a:sym typeface="Times New Roman"/>
              </a:rPr>
              <a:t>  A Community of Practice existed before we recognized it, as is often the case.</a:t>
            </a:r>
            <a:endParaRPr sz="1200">
              <a:uFill>
                <a:solidFill/>
              </a:uFill>
              <a:latin typeface="Calibri"/>
              <a:ea typeface="Calibri"/>
              <a:cs typeface="Calibri"/>
              <a:sym typeface="Calibri"/>
            </a:endParaRPr>
          </a:p>
          <a:p>
            <a:pPr marL="29103" lvl="0" indent="-29103" defTabSz="914400">
              <a:lnSpc>
                <a:spcPct val="100000"/>
              </a:lnSpc>
              <a:buSzPct val="100000"/>
              <a:buFont typeface="Wingdings"/>
              <a:buChar char="▪"/>
              <a:defRPr sz="1800"/>
            </a:pPr>
            <a:r>
              <a:rPr sz="1200">
                <a:uFill>
                  <a:solidFill/>
                </a:uFill>
                <a:latin typeface="Times New Roman"/>
                <a:ea typeface="Times New Roman"/>
                <a:cs typeface="Times New Roman"/>
                <a:sym typeface="Times New Roman"/>
              </a:rPr>
              <a:t>  One of the first innovators was Cascade Engineering.</a:t>
            </a:r>
            <a:endParaRPr sz="1200">
              <a:uFill>
                <a:solidFill/>
              </a:uFill>
              <a:latin typeface="Calibri"/>
              <a:ea typeface="Calibri"/>
              <a:cs typeface="Calibri"/>
              <a:sym typeface="Calibri"/>
            </a:endParaRPr>
          </a:p>
          <a:p>
            <a:pPr marL="29103" lvl="0" indent="-29103" defTabSz="914400">
              <a:lnSpc>
                <a:spcPct val="100000"/>
              </a:lnSpc>
              <a:buSzPct val="100000"/>
              <a:buFont typeface="Wingdings"/>
              <a:buChar char="▪"/>
              <a:defRPr sz="1800"/>
            </a:pPr>
            <a:r>
              <a:rPr sz="1200">
                <a:uFill>
                  <a:solidFill/>
                </a:uFill>
                <a:latin typeface="Times New Roman"/>
                <a:ea typeface="Times New Roman"/>
                <a:cs typeface="Times New Roman"/>
                <a:sym typeface="Times New Roman"/>
              </a:rPr>
              <a:t>Bridges can be applied in almost any community or organization because it is not a program. It is always local and relevant.</a:t>
            </a:r>
            <a:endParaRPr sz="1200">
              <a:uFill>
                <a:solidFill/>
              </a:uFill>
              <a:latin typeface="Calibri"/>
              <a:ea typeface="Calibri"/>
              <a:cs typeface="Calibri"/>
              <a:sym typeface="Calibri"/>
            </a:endParaRPr>
          </a:p>
          <a:p>
            <a:pPr marL="87311" lvl="0" indent="-87311" defTabSz="914400">
              <a:lnSpc>
                <a:spcPct val="100000"/>
              </a:lnSpc>
              <a:defRPr sz="1800"/>
            </a:pPr>
            <a:r>
              <a:rPr sz="1200">
                <a:uFill>
                  <a:solidFill/>
                </a:uFill>
                <a:latin typeface="Times New Roman"/>
                <a:ea typeface="Times New Roman"/>
                <a:cs typeface="Times New Roman"/>
                <a:sym typeface="Times New Roman"/>
              </a:rPr>
              <a:t>  </a:t>
            </a:r>
            <a:endParaRPr sz="1200">
              <a:uFill>
                <a:solidFill/>
              </a:uFill>
              <a:latin typeface="Calibri"/>
              <a:ea typeface="Calibri"/>
              <a:cs typeface="Calibri"/>
              <a:sym typeface="Calibri"/>
            </a:endParaRPr>
          </a:p>
          <a:p>
            <a:pPr marL="87311" lvl="0" indent="-87311" defTabSz="914400">
              <a:lnSpc>
                <a:spcPct val="100000"/>
              </a:lnSpc>
              <a:buSzPct val="100000"/>
              <a:buFont typeface="Arial"/>
              <a:buChar char="•"/>
              <a:defRPr sz="1800"/>
            </a:pPr>
            <a:endParaRPr sz="1200">
              <a:uFill>
                <a:solidFill/>
              </a:uFill>
              <a:latin typeface="Times New Roman"/>
              <a:ea typeface="Times New Roman"/>
              <a:cs typeface="Times New Roman"/>
              <a:sym typeface="Times New Roman"/>
            </a:endParaRPr>
          </a:p>
          <a:p>
            <a:pPr marL="29103" lvl="0" indent="-29103" defTabSz="914400">
              <a:lnSpc>
                <a:spcPct val="100000"/>
              </a:lnSpc>
              <a:buSzPct val="100000"/>
              <a:buFont typeface="Wingdings"/>
              <a:buChar char="▪"/>
              <a:defRPr sz="1800"/>
            </a:pPr>
            <a:r>
              <a:rPr sz="1200">
                <a:uFill>
                  <a:solidFill/>
                </a:uFill>
                <a:latin typeface="Times New Roman"/>
                <a:ea typeface="Times New Roman"/>
                <a:cs typeface="Times New Roman"/>
                <a:sym typeface="Times New Roman"/>
              </a:rPr>
              <a:t>Use video clips from the website to illustrate these and other slides.</a:t>
            </a:r>
          </a:p>
        </p:txBody>
      </p:sp>
    </p:spTree>
    <p:extLst>
      <p:ext uri="{BB962C8B-B14F-4D97-AF65-F5344CB8AC3E}">
        <p14:creationId xmlns:p14="http://schemas.microsoft.com/office/powerpoint/2010/main" val="118927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learn about poverty</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13</a:t>
            </a:fld>
            <a:endParaRPr lang="en-US"/>
          </a:p>
        </p:txBody>
      </p:sp>
    </p:spTree>
    <p:extLst>
      <p:ext uri="{BB962C8B-B14F-4D97-AF65-F5344CB8AC3E}">
        <p14:creationId xmlns:p14="http://schemas.microsoft.com/office/powerpoint/2010/main" val="4293361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98" name="Shape 1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uFill>
                  <a:solidFill/>
                </a:uFill>
                <a:latin typeface="Times New Roman"/>
                <a:ea typeface="Times New Roman"/>
                <a:cs typeface="Times New Roman"/>
                <a:sym typeface="Times New Roman"/>
              </a:rPr>
              <a:t>This mental model simply illustrates that Bridges Communities and Guiding Coalitions want and need people from all classes at the decision making table. This helps build a future story for Getting Ahead graduates who want to participate.</a:t>
            </a:r>
          </a:p>
          <a:p>
            <a:pPr lvl="0" defTabSz="914400">
              <a:lnSpc>
                <a:spcPct val="100000"/>
              </a:lnSpc>
              <a:spcBef>
                <a:spcPts val="400"/>
              </a:spcBef>
              <a:defRPr sz="1800"/>
            </a:pPr>
            <a:endParaRPr sz="1200">
              <a:uFill>
                <a:solidFill/>
              </a:uFill>
              <a:latin typeface="Times New Roman"/>
              <a:ea typeface="Times New Roman"/>
              <a:cs typeface="Times New Roman"/>
              <a:sym typeface="Times New Roman"/>
            </a:endParaRPr>
          </a:p>
          <a:p>
            <a:pPr lvl="0" defTabSz="914400">
              <a:lnSpc>
                <a:spcPct val="100000"/>
              </a:lnSpc>
              <a:spcBef>
                <a:spcPts val="400"/>
              </a:spcBef>
              <a:defRPr sz="1800"/>
            </a:pPr>
            <a:r>
              <a:rPr sz="1200" u="sng">
                <a:uFill>
                  <a:solidFill/>
                </a:uFill>
                <a:latin typeface="Times New Roman"/>
                <a:ea typeface="Times New Roman"/>
                <a:cs typeface="Times New Roman"/>
                <a:sym typeface="Times New Roman"/>
              </a:rPr>
              <a:t>Getting Ahead Investigators and graduates provide a great deal of crucial information to those who are at the table with them</a:t>
            </a:r>
            <a:r>
              <a:rPr sz="1200">
                <a:uFill>
                  <a:solidFill/>
                </a:uFill>
                <a:latin typeface="Times New Roman"/>
                <a:ea typeface="Times New Roman"/>
                <a:cs typeface="Times New Roman"/>
                <a:sym typeface="Times New Roman"/>
              </a:rPr>
              <a:t>: </a:t>
            </a:r>
          </a:p>
          <a:p>
            <a:pPr marL="171450" lvl="0" indent="-171450" defTabSz="914400">
              <a:lnSpc>
                <a:spcPct val="100000"/>
              </a:lnSpc>
              <a:spcBef>
                <a:spcPts val="400"/>
              </a:spcBef>
              <a:buSzPct val="100000"/>
              <a:buFont typeface="Wingdings"/>
              <a:buChar char="▪"/>
              <a:defRPr sz="1800"/>
            </a:pPr>
            <a:r>
              <a:rPr sz="1200">
                <a:uFill>
                  <a:solidFill/>
                </a:uFill>
                <a:latin typeface="Times New Roman"/>
                <a:ea typeface="Times New Roman"/>
                <a:cs typeface="Times New Roman"/>
                <a:sym typeface="Times New Roman"/>
              </a:rPr>
              <a:t>An accurate mental model of poverty in the community; concrete, local, timely information.</a:t>
            </a:r>
          </a:p>
          <a:p>
            <a:pPr marL="171450" lvl="0" indent="-171450" defTabSz="914400">
              <a:lnSpc>
                <a:spcPct val="100000"/>
              </a:lnSpc>
              <a:spcBef>
                <a:spcPts val="400"/>
              </a:spcBef>
              <a:buSzPct val="100000"/>
              <a:buFont typeface="Wingdings"/>
              <a:buChar char="▪"/>
              <a:defRPr sz="1800"/>
            </a:pPr>
            <a:r>
              <a:rPr sz="1200">
                <a:uFill>
                  <a:solidFill/>
                </a:uFill>
                <a:latin typeface="Times New Roman"/>
                <a:ea typeface="Times New Roman"/>
                <a:cs typeface="Times New Roman"/>
                <a:sym typeface="Times New Roman"/>
              </a:rPr>
              <a:t>An assessment of the community from the point of view of people who are generally not heard or seen.</a:t>
            </a:r>
          </a:p>
          <a:p>
            <a:pPr marL="171450" lvl="0" indent="-171450" defTabSz="914400">
              <a:lnSpc>
                <a:spcPct val="100000"/>
              </a:lnSpc>
              <a:spcBef>
                <a:spcPts val="400"/>
              </a:spcBef>
              <a:buSzPct val="100000"/>
              <a:buFont typeface="Wingdings"/>
              <a:buChar char="▪"/>
              <a:defRPr sz="1800"/>
            </a:pPr>
            <a:r>
              <a:rPr sz="1200">
                <a:uFill>
                  <a:solidFill/>
                </a:uFill>
                <a:latin typeface="Times New Roman"/>
                <a:ea typeface="Times New Roman"/>
                <a:cs typeface="Times New Roman"/>
                <a:sym typeface="Times New Roman"/>
              </a:rPr>
              <a:t>Information about the barriers faced by the people who are transitioning out of poverty.</a:t>
            </a:r>
          </a:p>
        </p:txBody>
      </p:sp>
    </p:spTree>
    <p:extLst>
      <p:ext uri="{BB962C8B-B14F-4D97-AF65-F5344CB8AC3E}">
        <p14:creationId xmlns:p14="http://schemas.microsoft.com/office/powerpoint/2010/main" val="159118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lvl1pPr defTabSz="914400">
              <a:lnSpc>
                <a:spcPct val="100000"/>
              </a:lnSpc>
              <a:spcBef>
                <a:spcPts val="400"/>
              </a:spcBef>
              <a:defRPr sz="1200">
                <a:uFill>
                  <a:solidFill/>
                </a:uFill>
                <a:latin typeface="Arial"/>
                <a:ea typeface="Arial"/>
                <a:cs typeface="Arial"/>
                <a:sym typeface="Arial"/>
              </a:defRPr>
            </a:lvl1pPr>
          </a:lstStyle>
          <a:p>
            <a:pPr lvl="0">
              <a:defRPr sz="1800">
                <a:uFillTx/>
              </a:defRPr>
            </a:pPr>
            <a:r>
              <a:rPr sz="1200">
                <a:uFill>
                  <a:solidFill/>
                </a:uFill>
              </a:rPr>
              <a:t>Example from Clarion Health Partners in Indianapolis</a:t>
            </a:r>
          </a:p>
        </p:txBody>
      </p:sp>
    </p:spTree>
    <p:extLst>
      <p:ext uri="{BB962C8B-B14F-4D97-AF65-F5344CB8AC3E}">
        <p14:creationId xmlns:p14="http://schemas.microsoft.com/office/powerpoint/2010/main" val="130646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1" name="Shape 221"/>
          <p:cNvSpPr>
            <a:spLocks noGrp="1"/>
          </p:cNvSpPr>
          <p:nvPr>
            <p:ph type="body" sz="quarter" idx="1"/>
          </p:nvPr>
        </p:nvSpPr>
        <p:spPr>
          <a:prstGeom prst="rect">
            <a:avLst/>
          </a:prstGeom>
        </p:spPr>
        <p:txBody>
          <a:bodyPr/>
          <a:lstStyle>
            <a:lvl1pPr defTabSz="914400">
              <a:lnSpc>
                <a:spcPct val="100000"/>
              </a:lnSpc>
              <a:spcBef>
                <a:spcPts val="400"/>
              </a:spcBef>
              <a:defRPr sz="1200">
                <a:uFill>
                  <a:solidFill/>
                </a:uFill>
                <a:latin typeface="Arial"/>
                <a:ea typeface="Arial"/>
                <a:cs typeface="Arial"/>
                <a:sym typeface="Arial"/>
              </a:defRPr>
            </a:lvl1pPr>
          </a:lstStyle>
          <a:p>
            <a:pPr lvl="0">
              <a:defRPr sz="1800">
                <a:uFillTx/>
              </a:defRPr>
            </a:pPr>
            <a:r>
              <a:rPr sz="1200">
                <a:uFill>
                  <a:solidFill/>
                </a:uFill>
              </a:rPr>
              <a:t>Example from Koscie Slovakia</a:t>
            </a:r>
          </a:p>
        </p:txBody>
      </p:sp>
    </p:spTree>
    <p:extLst>
      <p:ext uri="{BB962C8B-B14F-4D97-AF65-F5344CB8AC3E}">
        <p14:creationId xmlns:p14="http://schemas.microsoft.com/office/powerpoint/2010/main" val="3622774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29" name="Shape 229"/>
          <p:cNvSpPr>
            <a:spLocks noGrp="1"/>
          </p:cNvSpPr>
          <p:nvPr>
            <p:ph type="body" sz="quarter" idx="1"/>
          </p:nvPr>
        </p:nvSpPr>
        <p:spPr>
          <a:prstGeom prst="rect">
            <a:avLst/>
          </a:prstGeom>
        </p:spPr>
        <p:txBody>
          <a:bodyPr/>
          <a:lstStyle/>
          <a:p>
            <a:pPr lvl="0">
              <a:lnSpc>
                <a:spcPct val="100000"/>
              </a:lnSpc>
              <a:defRPr sz="1800"/>
            </a:pPr>
            <a:r>
              <a:rPr sz="1200">
                <a:latin typeface="Times New Roman"/>
                <a:ea typeface="Times New Roman"/>
                <a:cs typeface="Times New Roman"/>
                <a:sym typeface="Times New Roman"/>
              </a:rPr>
              <a:t>Slides 15–19:</a:t>
            </a:r>
          </a:p>
          <a:p>
            <a:pPr lvl="0">
              <a:lnSpc>
                <a:spcPct val="100000"/>
              </a:lnSpc>
              <a:defRPr sz="1800"/>
            </a:pPr>
            <a:endParaRPr sz="1200">
              <a:latin typeface="Times New Roman"/>
              <a:ea typeface="Times New Roman"/>
              <a:cs typeface="Times New Roman"/>
              <a:sym typeface="Times New Roman"/>
            </a:endParaRPr>
          </a:p>
          <a:p>
            <a:pPr lvl="0">
              <a:lnSpc>
                <a:spcPct val="100000"/>
              </a:lnSpc>
              <a:defRPr sz="1800"/>
            </a:pPr>
            <a:r>
              <a:rPr sz="1200">
                <a:latin typeface="Times New Roman"/>
                <a:ea typeface="Times New Roman"/>
                <a:cs typeface="Times New Roman"/>
                <a:sym typeface="Times New Roman"/>
              </a:rPr>
              <a:t>Spend most of the time you have to develop the mental model of poverty, then use Slide 18 to compare and contrast the three environments. Slide 19 is to honor the other lens (diversity) and establish that Bridges has to be done locally; poverty plays out differently in every community.</a:t>
            </a:r>
          </a:p>
        </p:txBody>
      </p:sp>
    </p:spTree>
    <p:extLst>
      <p:ext uri="{BB962C8B-B14F-4D97-AF65-F5344CB8AC3E}">
        <p14:creationId xmlns:p14="http://schemas.microsoft.com/office/powerpoint/2010/main" val="2583886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37" name="Shape 237"/>
          <p:cNvSpPr>
            <a:spLocks noGrp="1"/>
          </p:cNvSpPr>
          <p:nvPr>
            <p:ph type="body" sz="quarter" idx="1"/>
          </p:nvPr>
        </p:nvSpPr>
        <p:spPr>
          <a:prstGeom prst="rect">
            <a:avLst/>
          </a:prstGeom>
        </p:spPr>
        <p:txBody>
          <a:bodyPr/>
          <a:lstStyle/>
          <a:p>
            <a:pPr marL="60324" lvl="0" indent="-60324" defTabSz="965200">
              <a:lnSpc>
                <a:spcPct val="100000"/>
              </a:lnSpc>
              <a:buSzPct val="100000"/>
              <a:buFont typeface="Wingdings"/>
              <a:buChar char="▪"/>
              <a:defRPr sz="1800"/>
            </a:pPr>
            <a:r>
              <a:rPr sz="1200">
                <a:latin typeface="Times New Roman"/>
                <a:ea typeface="Times New Roman"/>
                <a:cs typeface="Times New Roman"/>
                <a:sym typeface="Times New Roman"/>
              </a:rPr>
              <a:t>Add elements to the mental model: mortgage payments, working longer hours, credit card debt, cost of education, cost of childcare.</a:t>
            </a:r>
          </a:p>
          <a:p>
            <a:pPr marL="60324" lvl="0" indent="-60324" defTabSz="965200">
              <a:lnSpc>
                <a:spcPct val="100000"/>
              </a:lnSpc>
              <a:buSzPct val="100000"/>
              <a:buFont typeface="Wingdings"/>
              <a:buChar char="▪"/>
              <a:defRPr sz="1800"/>
            </a:pPr>
            <a:r>
              <a:rPr sz="1200">
                <a:latin typeface="Times New Roman"/>
                <a:ea typeface="Times New Roman"/>
                <a:cs typeface="Times New Roman"/>
                <a:sym typeface="Times New Roman"/>
              </a:rPr>
              <a:t>“Where Did They Go? The Decline of Middle-Income Neighborhoods in Metropolitan America.” http://www.brookings.edu/research/reports/2006/06/poverty-booza</a:t>
            </a:r>
          </a:p>
          <a:p>
            <a:pPr marL="60324" lvl="0" indent="-60324" defTabSz="965200">
              <a:lnSpc>
                <a:spcPct val="100000"/>
              </a:lnSpc>
              <a:buSzPct val="100000"/>
              <a:buFont typeface="Wingdings"/>
              <a:buChar char="▪"/>
              <a:defRPr sz="1800"/>
            </a:pPr>
            <a:r>
              <a:rPr sz="1200">
                <a:latin typeface="Times New Roman"/>
                <a:ea typeface="Times New Roman"/>
                <a:cs typeface="Times New Roman"/>
                <a:sym typeface="Times New Roman"/>
              </a:rPr>
              <a:t>What has happened to middle class areas in the center of the country?</a:t>
            </a:r>
          </a:p>
          <a:p>
            <a:pPr marL="60324" lvl="0" indent="-60324" defTabSz="965200">
              <a:lnSpc>
                <a:spcPct val="100000"/>
              </a:lnSpc>
              <a:buSzPct val="100000"/>
              <a:buFont typeface="Wingdings"/>
              <a:buChar char="▪"/>
              <a:defRPr sz="1800"/>
            </a:pPr>
            <a:r>
              <a:rPr sz="1200">
                <a:latin typeface="Times New Roman"/>
                <a:ea typeface="Times New Roman"/>
                <a:cs typeface="Times New Roman"/>
                <a:sym typeface="Times New Roman"/>
              </a:rPr>
              <a:t>Exercise: What has happened to the middle class in your community in the past five years?</a:t>
            </a:r>
          </a:p>
          <a:p>
            <a:pPr marL="60324" lvl="0" indent="-60324" defTabSz="965200">
              <a:lnSpc>
                <a:spcPct val="100000"/>
              </a:lnSpc>
              <a:buSzPct val="100000"/>
              <a:buFont typeface="Wingdings"/>
              <a:buChar char="▪"/>
              <a:defRPr sz="1800"/>
            </a:pPr>
            <a:r>
              <a:rPr sz="1200">
                <a:latin typeface="Times New Roman"/>
                <a:ea typeface="Times New Roman"/>
                <a:cs typeface="Times New Roman"/>
                <a:sym typeface="Times New Roman"/>
              </a:rPr>
              <a:t>What would you add to the Mental Model of Middle Class to fit your community more accurately?</a:t>
            </a:r>
          </a:p>
        </p:txBody>
      </p:sp>
    </p:spTree>
    <p:extLst>
      <p:ext uri="{BB962C8B-B14F-4D97-AF65-F5344CB8AC3E}">
        <p14:creationId xmlns:p14="http://schemas.microsoft.com/office/powerpoint/2010/main" val="49413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45" name="Shape 245"/>
          <p:cNvSpPr>
            <a:spLocks noGrp="1"/>
          </p:cNvSpPr>
          <p:nvPr>
            <p:ph type="body" sz="quarter" idx="1"/>
          </p:nvPr>
        </p:nvSpPr>
        <p:spPr>
          <a:prstGeom prst="rect">
            <a:avLst/>
          </a:prstGeom>
        </p:spPr>
        <p:txBody>
          <a:bodyPr/>
          <a:lstStyle/>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This mental model is provided so that the audience can see where the hidden rules of class, including the wealthy class, come from.  </a:t>
            </a:r>
          </a:p>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Analyze this mental model for stability, time horizon, problem solving strategies, and power.</a:t>
            </a:r>
          </a:p>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The environment of poverty is unstable, so people have to focus on solving immediate, concrete problems. The environment of middle class is more stable; because people have today covered, they worry about the future and focus on planning. The environment of wealth is so stable that people don’t worry about today or tomorrow; they can make decisions based on family traditions.</a:t>
            </a:r>
          </a:p>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The time horizon in poverty is the present. The time horizon in middle class is 2–4 years; people can make plans 2–4 years in advance and reasonably expect to see them through. The time horizon in wealth is two decades.</a:t>
            </a:r>
          </a:p>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People in poverty have personal power, strength, and fighting ability, but they may not have the power to stop bad things from happening in the neighborhood or community. People in middle class have the power of the institutions because the institutions are run on middle class rules and norms. People in wealth have the power to influence and shape policy and the direction of the community.</a:t>
            </a:r>
          </a:p>
          <a:p>
            <a:pPr marL="180975" lvl="0" indent="-180975" defTabSz="965200">
              <a:lnSpc>
                <a:spcPct val="90000"/>
              </a:lnSpc>
              <a:defRPr sz="1800"/>
            </a:pPr>
            <a:endParaRPr sz="1200" b="1">
              <a:latin typeface="Times New Roman"/>
              <a:ea typeface="Times New Roman"/>
              <a:cs typeface="Times New Roman"/>
              <a:sym typeface="Times New Roman"/>
            </a:endParaRPr>
          </a:p>
          <a:p>
            <a:pPr marL="180975" lvl="0" indent="-180975" defTabSz="965200">
              <a:lnSpc>
                <a:spcPct val="90000"/>
              </a:lnSpc>
              <a:defRPr sz="1800"/>
            </a:pPr>
            <a:r>
              <a:rPr sz="1200" b="1">
                <a:latin typeface="Times New Roman"/>
                <a:ea typeface="Times New Roman"/>
                <a:cs typeface="Times New Roman"/>
                <a:sym typeface="Times New Roman"/>
              </a:rPr>
              <a:t>REINFORCEMENT:</a:t>
            </a:r>
            <a:endParaRPr sz="1200">
              <a:latin typeface="Times New Roman"/>
              <a:ea typeface="Times New Roman"/>
              <a:cs typeface="Times New Roman"/>
              <a:sym typeface="Times New Roman"/>
            </a:endParaRPr>
          </a:p>
          <a:p>
            <a:pPr marL="180975" lvl="0" indent="-180975" defTabSz="965200">
              <a:lnSpc>
                <a:spcPct val="90000"/>
              </a:lnSpc>
              <a:defRPr sz="1800"/>
            </a:pPr>
            <a:r>
              <a:rPr sz="1200" i="1">
                <a:latin typeface="Times New Roman"/>
                <a:ea typeface="Times New Roman"/>
                <a:cs typeface="Times New Roman"/>
                <a:sym typeface="Times New Roman"/>
              </a:rPr>
              <a:t>These concepts will appear in the hidden rules and again in the module on poverty research. Our point is that to create sustainable communities, we must have all three classes at the table. It helps greatly if we understand one another’s environments and hidden rules.</a:t>
            </a:r>
          </a:p>
        </p:txBody>
      </p:sp>
    </p:spTree>
    <p:extLst>
      <p:ext uri="{BB962C8B-B14F-4D97-AF65-F5344CB8AC3E}">
        <p14:creationId xmlns:p14="http://schemas.microsoft.com/office/powerpoint/2010/main" val="1969170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59" name="Shape 259"/>
          <p:cNvSpPr>
            <a:spLocks noGrp="1"/>
          </p:cNvSpPr>
          <p:nvPr>
            <p:ph type="body" sz="quarter" idx="1"/>
          </p:nvPr>
        </p:nvSpPr>
        <p:spPr>
          <a:prstGeom prst="rect">
            <a:avLst/>
          </a:prstGeom>
        </p:spPr>
        <p:txBody>
          <a:bodyPr/>
          <a:lstStyle/>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This mental model was first created by a group of people in poverty in central Ohio. This model would be somewhat different by region, race, ethnicity, and cultural history, but it has common features that appear in all situations.</a:t>
            </a:r>
          </a:p>
          <a:p>
            <a:pPr marL="60324" lvl="0" indent="-60324" defTabSz="965200">
              <a:lnSpc>
                <a:spcPct val="90000"/>
              </a:lnSpc>
              <a:buSzPct val="100000"/>
              <a:buFont typeface="Wingdings"/>
              <a:buChar char="▪"/>
              <a:defRPr sz="1800"/>
            </a:pPr>
            <a:r>
              <a:rPr sz="1200">
                <a:latin typeface="Times New Roman"/>
                <a:ea typeface="Times New Roman"/>
                <a:cs typeface="Times New Roman"/>
                <a:sym typeface="Times New Roman"/>
              </a:rPr>
              <a:t>It’s important to learn to analyze poverty situations for stability, time horizon, and problem solving strategies.</a:t>
            </a:r>
          </a:p>
          <a:p>
            <a:pPr marL="60324" lvl="0" indent="-60324" defTabSz="965200">
              <a:lnSpc>
                <a:spcPct val="90000"/>
              </a:lnSpc>
              <a:buSzPct val="100000"/>
              <a:buFont typeface="Wingdings"/>
              <a:buChar char="▪"/>
              <a:defRPr sz="1800"/>
            </a:pPr>
            <a:r>
              <a:rPr sz="1200" i="1">
                <a:latin typeface="Times New Roman"/>
                <a:ea typeface="Times New Roman"/>
                <a:cs typeface="Times New Roman"/>
                <a:sym typeface="Times New Roman"/>
              </a:rPr>
              <a:t>Beware</a:t>
            </a:r>
            <a:r>
              <a:rPr sz="1200">
                <a:latin typeface="Times New Roman"/>
                <a:ea typeface="Times New Roman"/>
                <a:cs typeface="Times New Roman"/>
                <a:sym typeface="Times New Roman"/>
              </a:rPr>
              <a:t> of making judgments—this is about gaining understanding.</a:t>
            </a:r>
          </a:p>
        </p:txBody>
      </p:sp>
    </p:spTree>
    <p:extLst>
      <p:ext uri="{BB962C8B-B14F-4D97-AF65-F5344CB8AC3E}">
        <p14:creationId xmlns:p14="http://schemas.microsoft.com/office/powerpoint/2010/main" val="3083347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79" name="Shape 279"/>
          <p:cNvSpPr>
            <a:spLocks noGrp="1"/>
          </p:cNvSpPr>
          <p:nvPr>
            <p:ph type="body" sz="quarter" idx="1"/>
          </p:nvPr>
        </p:nvSpPr>
        <p:spPr>
          <a:prstGeom prst="rect">
            <a:avLst/>
          </a:prstGeom>
        </p:spPr>
        <p:txBody>
          <a:bodyPr/>
          <a:lstStyle/>
          <a:p>
            <a:pPr marL="77695" lvl="0" indent="-77695" defTabSz="914400">
              <a:lnSpc>
                <a:spcPct val="100000"/>
              </a:lnSpc>
              <a:buClr>
                <a:srgbClr val="000000"/>
              </a:buClr>
              <a:buSzPct val="100000"/>
              <a:buFont typeface="Arial"/>
              <a:buChar char="•"/>
              <a:defRPr sz="1800"/>
            </a:pPr>
            <a:r>
              <a:rPr sz="900">
                <a:uFill>
                  <a:solidFill/>
                </a:uFill>
                <a:latin typeface="Calibri"/>
                <a:ea typeface="Calibri"/>
                <a:cs typeface="Calibri"/>
                <a:sym typeface="Calibri"/>
              </a:rPr>
              <a:t>Sharing the process of change with investigators is respectful, </a:t>
            </a:r>
            <a:r>
              <a:rPr sz="900" i="1">
                <a:uFill>
                  <a:solidFill/>
                </a:uFill>
                <a:latin typeface="Calibri"/>
                <a:ea typeface="Calibri"/>
                <a:cs typeface="Calibri"/>
                <a:sym typeface="Calibri"/>
              </a:rPr>
              <a:t>and</a:t>
            </a:r>
            <a:r>
              <a:rPr sz="900">
                <a:uFill>
                  <a:solidFill/>
                </a:uFill>
                <a:latin typeface="Calibri"/>
                <a:ea typeface="Calibri"/>
                <a:cs typeface="Calibri"/>
                <a:sym typeface="Calibri"/>
              </a:rPr>
              <a:t> it can be the freeing agent of this work. The thing that frees them from being stuck in poverty can be the choice to go to the abstract, to think, in the midst of chaos.</a:t>
            </a:r>
            <a:endParaRPr sz="1200">
              <a:uFill>
                <a:solidFill/>
              </a:uFill>
              <a:latin typeface="Calibri"/>
              <a:ea typeface="Calibri"/>
              <a:cs typeface="Calibri"/>
              <a:sym typeface="Calibri"/>
            </a:endParaRPr>
          </a:p>
          <a:p>
            <a:pPr marL="77695" lvl="0" indent="-77695" defTabSz="914400">
              <a:lnSpc>
                <a:spcPct val="100000"/>
              </a:lnSpc>
              <a:buClr>
                <a:srgbClr val="000000"/>
              </a:buClr>
              <a:buSzPct val="100000"/>
              <a:buFont typeface="Arial"/>
              <a:buChar char="•"/>
              <a:defRPr sz="1800"/>
            </a:pPr>
            <a:r>
              <a:rPr sz="900">
                <a:uFill>
                  <a:solidFill/>
                </a:uFill>
                <a:latin typeface="Calibri"/>
                <a:ea typeface="Calibri"/>
                <a:cs typeface="Calibri"/>
                <a:sym typeface="Calibri"/>
              </a:rPr>
              <a:t>The red arrow symbolizes what happens in the tyranny of the moment. You’re stuck in the concrete reality, a problem happens, you react, you solve the problem, you remain stuck, the same problem recurs, you solve it the same way, and nothing changes. It’s about moving from the concrete problem to a concrete solution. It is reactive problem solving. It’s a great skill and one that is necessary for civilian populations in war, victims of natural disasters, and people living in persistent and concentrated poverty. It should be honored, but it’s unlikely to bring about new solutions that move a person to a stable environment.  </a:t>
            </a:r>
            <a:endParaRPr sz="1200">
              <a:uFill>
                <a:solidFill/>
              </a:uFill>
              <a:latin typeface="Calibri"/>
              <a:ea typeface="Calibri"/>
              <a:cs typeface="Calibri"/>
              <a:sym typeface="Calibri"/>
            </a:endParaRPr>
          </a:p>
          <a:p>
            <a:pPr marL="77695" lvl="0" indent="-77695" defTabSz="914400">
              <a:lnSpc>
                <a:spcPct val="100000"/>
              </a:lnSpc>
              <a:buClr>
                <a:srgbClr val="000000"/>
              </a:buClr>
              <a:buSzPct val="100000"/>
              <a:buFont typeface="Arial"/>
              <a:buChar char="•"/>
              <a:defRPr sz="1800"/>
            </a:pPr>
            <a:r>
              <a:rPr sz="900">
                <a:uFill>
                  <a:solidFill/>
                </a:uFill>
                <a:latin typeface="Calibri"/>
                <a:ea typeface="Calibri"/>
                <a:cs typeface="Calibri"/>
                <a:sym typeface="Calibri"/>
              </a:rPr>
              <a:t>The blue arrow symbolizes what the process of change is that underlies this work. A problem occurs within the context of the concrete reality. You pause and consider new, abstract information and how it might be applied. You come up with a plan that solves the problem in a new way, perhaps eliminating it or at least reducing the likelihood that it will recur.</a:t>
            </a:r>
            <a:endParaRPr sz="1200">
              <a:uFill>
                <a:solidFill/>
              </a:uFill>
              <a:latin typeface="Calibri"/>
              <a:ea typeface="Calibri"/>
              <a:cs typeface="Calibri"/>
              <a:sym typeface="Calibri"/>
            </a:endParaRPr>
          </a:p>
          <a:p>
            <a:pPr marL="77695" lvl="0" indent="-77695" defTabSz="914400">
              <a:lnSpc>
                <a:spcPct val="100000"/>
              </a:lnSpc>
              <a:buClr>
                <a:srgbClr val="000000"/>
              </a:buClr>
              <a:buSzPct val="100000"/>
              <a:buFont typeface="Arial"/>
              <a:buChar char="•"/>
              <a:defRPr sz="1800"/>
            </a:pPr>
            <a:r>
              <a:rPr sz="900">
                <a:uFill>
                  <a:solidFill/>
                </a:uFill>
                <a:latin typeface="Calibri"/>
                <a:ea typeface="Calibri"/>
                <a:cs typeface="Calibri"/>
                <a:sym typeface="Calibri"/>
              </a:rPr>
              <a:t>No matter what, the plans need to be concrete, with clear, specific steps.</a:t>
            </a:r>
            <a:endParaRPr sz="1200">
              <a:uFill>
                <a:solidFill/>
              </a:uFill>
              <a:latin typeface="Calibri"/>
              <a:ea typeface="Calibri"/>
              <a:cs typeface="Calibri"/>
              <a:sym typeface="Calibri"/>
            </a:endParaRPr>
          </a:p>
          <a:p>
            <a:pPr lvl="0" defTabSz="914400">
              <a:lnSpc>
                <a:spcPct val="100000"/>
              </a:lnSpc>
              <a:defRPr sz="1800"/>
            </a:pPr>
            <a:endParaRPr sz="900">
              <a:uFill>
                <a:solidFill/>
              </a:uFill>
              <a:latin typeface="Calibri"/>
              <a:ea typeface="Calibri"/>
              <a:cs typeface="Calibri"/>
              <a:sym typeface="Calibri"/>
            </a:endParaRPr>
          </a:p>
          <a:p>
            <a:pPr lvl="0" defTabSz="914400">
              <a:lnSpc>
                <a:spcPct val="100000"/>
              </a:lnSpc>
              <a:defRPr sz="1800"/>
            </a:pPr>
            <a:r>
              <a:rPr sz="900">
                <a:uFill>
                  <a:solidFill/>
                </a:uFill>
                <a:latin typeface="Calibri"/>
                <a:ea typeface="Calibri"/>
                <a:cs typeface="Calibri"/>
                <a:sym typeface="Calibri"/>
              </a:rPr>
              <a:t>Writers from many disciplines and fields who influenced this work:  </a:t>
            </a:r>
            <a:endParaRPr sz="1200">
              <a:uFill>
                <a:solidFill/>
              </a:uFill>
              <a:latin typeface="Calibri"/>
              <a:ea typeface="Calibri"/>
              <a:cs typeface="Calibri"/>
              <a:sym typeface="Calibri"/>
            </a:endParaRPr>
          </a:p>
          <a:p>
            <a:pPr marL="303132" lvl="0" indent="-303132" defTabSz="914400">
              <a:lnSpc>
                <a:spcPct val="100000"/>
              </a:lnSpc>
              <a:defRPr sz="1800"/>
            </a:pPr>
            <a:endParaRPr sz="900">
              <a:uFill>
                <a:solidFill/>
              </a:uFill>
              <a:latin typeface="Calibri"/>
              <a:ea typeface="Calibri"/>
              <a:cs typeface="Calibri"/>
              <a:sym typeface="Calibri"/>
            </a:endParaRPr>
          </a:p>
          <a:p>
            <a:pPr marL="303132" lvl="0" indent="-303132" defTabSz="914400">
              <a:lnSpc>
                <a:spcPct val="100000"/>
              </a:lnSpc>
              <a:defRPr sz="1800"/>
            </a:pPr>
            <a:endParaRPr sz="900">
              <a:uFill>
                <a:solidFill/>
              </a:uFill>
              <a:latin typeface="Calibri"/>
              <a:ea typeface="Calibri"/>
              <a:cs typeface="Calibri"/>
              <a:sym typeface="Calibri"/>
            </a:endParaRPr>
          </a:p>
        </p:txBody>
      </p:sp>
    </p:spTree>
    <p:extLst>
      <p:ext uri="{BB962C8B-B14F-4D97-AF65-F5344CB8AC3E}">
        <p14:creationId xmlns:p14="http://schemas.microsoft.com/office/powerpoint/2010/main" val="52181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03" name="Shape 303"/>
          <p:cNvSpPr>
            <a:spLocks noGrp="1"/>
          </p:cNvSpPr>
          <p:nvPr>
            <p:ph type="body" sz="quarter" idx="1"/>
          </p:nvPr>
        </p:nvSpPr>
        <p:spPr>
          <a:prstGeom prst="rect">
            <a:avLst/>
          </a:prstGeom>
        </p:spPr>
        <p:txBody>
          <a:bodyPr/>
          <a:lstStyle/>
          <a:p>
            <a:pPr lvl="0" defTabSz="914400">
              <a:lnSpc>
                <a:spcPct val="100000"/>
              </a:lnSpc>
              <a:defRPr sz="1800"/>
            </a:pPr>
            <a:r>
              <a:rPr sz="1200">
                <a:uFill>
                  <a:solidFill/>
                </a:uFill>
                <a:latin typeface="Calibri"/>
                <a:ea typeface="Calibri"/>
                <a:cs typeface="Calibri"/>
                <a:sym typeface="Calibri"/>
              </a:rPr>
              <a:t>Module 8 – Self Assessment Regarding Resources</a:t>
            </a:r>
          </a:p>
          <a:p>
            <a:pPr lvl="0" defTabSz="914400">
              <a:lnSpc>
                <a:spcPct val="100000"/>
              </a:lnSpc>
              <a:defRPr sz="1800"/>
            </a:pPr>
            <a:endParaRPr sz="1200">
              <a:uFill>
                <a:solidFill/>
              </a:uFill>
              <a:latin typeface="Calibri"/>
              <a:ea typeface="Calibri"/>
              <a:cs typeface="Calibri"/>
              <a:sym typeface="Calibri"/>
            </a:endParaRPr>
          </a:p>
          <a:p>
            <a:pPr lvl="0" defTabSz="914400">
              <a:lnSpc>
                <a:spcPct val="100000"/>
              </a:lnSpc>
              <a:defRPr sz="1800"/>
            </a:pPr>
            <a:r>
              <a:rPr sz="1200">
                <a:uFill>
                  <a:solidFill/>
                </a:uFill>
                <a:latin typeface="Calibri"/>
                <a:ea typeface="Calibri"/>
                <a:cs typeface="Calibri"/>
                <a:sym typeface="Calibri"/>
              </a:rPr>
              <a:t>Key Points:</a:t>
            </a:r>
          </a:p>
          <a:p>
            <a:pPr lvl="0" defTabSz="914400">
              <a:lnSpc>
                <a:spcPct val="100000"/>
              </a:lnSpc>
              <a:defRPr sz="1800"/>
            </a:pPr>
            <a:r>
              <a:rPr sz="1200">
                <a:uFill>
                  <a:solidFill/>
                </a:uFill>
                <a:latin typeface="Calibri"/>
                <a:ea typeface="Calibri"/>
                <a:cs typeface="Calibri"/>
                <a:sym typeface="Calibri"/>
              </a:rPr>
              <a:t>This mental model summarizes the hard work of doing a self assessment.</a:t>
            </a:r>
          </a:p>
          <a:p>
            <a:pPr lvl="0" defTabSz="914400">
              <a:lnSpc>
                <a:spcPct val="100000"/>
              </a:lnSpc>
              <a:defRPr sz="1800"/>
            </a:pPr>
            <a:r>
              <a:rPr sz="1200">
                <a:uFill>
                  <a:solidFill/>
                </a:uFill>
                <a:latin typeface="Calibri"/>
                <a:ea typeface="Calibri"/>
                <a:cs typeface="Calibri"/>
                <a:sym typeface="Calibri"/>
              </a:rPr>
              <a:t>It show us where our strengths are and which resources need to built up.</a:t>
            </a:r>
          </a:p>
          <a:p>
            <a:pPr lvl="0" defTabSz="914400">
              <a:lnSpc>
                <a:spcPct val="100000"/>
              </a:lnSpc>
              <a:defRPr sz="1800"/>
            </a:pPr>
            <a:endParaRPr sz="1200">
              <a:uFill>
                <a:solidFill/>
              </a:uFill>
              <a:latin typeface="Calibri"/>
              <a:ea typeface="Calibri"/>
              <a:cs typeface="Calibri"/>
              <a:sym typeface="Calibri"/>
            </a:endParaRPr>
          </a:p>
          <a:p>
            <a:pPr lvl="0" defTabSz="914400">
              <a:lnSpc>
                <a:spcPct val="100000"/>
              </a:lnSpc>
              <a:defRPr sz="1800"/>
            </a:pPr>
            <a:r>
              <a:rPr sz="1200">
                <a:uFill>
                  <a:solidFill/>
                </a:uFill>
                <a:latin typeface="Calibri"/>
                <a:ea typeface="Calibri"/>
                <a:cs typeface="Calibri"/>
                <a:sym typeface="Calibri"/>
              </a:rPr>
              <a:t>This is from Kim Wilt, Springfield Ohio.  She said that after doing this she wept for twenty minutes.  When she went into the restroom her motivation was a one, when she came out it was a four.  She said, “Until then I didn’t realize that it was my job to build my own resources, or that I could build the resources of my children.”</a:t>
            </a:r>
          </a:p>
        </p:txBody>
      </p:sp>
    </p:spTree>
    <p:extLst>
      <p:ext uri="{BB962C8B-B14F-4D97-AF65-F5344CB8AC3E}">
        <p14:creationId xmlns:p14="http://schemas.microsoft.com/office/powerpoint/2010/main" val="3383645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13" name="Shape 313"/>
          <p:cNvSpPr>
            <a:spLocks noGrp="1"/>
          </p:cNvSpPr>
          <p:nvPr>
            <p:ph type="body" sz="quarter" idx="1"/>
          </p:nvPr>
        </p:nvSpPr>
        <p:spPr>
          <a:prstGeom prst="rect">
            <a:avLst/>
          </a:prstGeom>
        </p:spPr>
        <p:txBody>
          <a:bodyPr/>
          <a:lstStyle>
            <a:lvl1pPr defTabSz="914400">
              <a:lnSpc>
                <a:spcPct val="100000"/>
              </a:lnSpc>
              <a:defRPr sz="1200">
                <a:uFill>
                  <a:solidFill/>
                </a:uFill>
                <a:latin typeface="Times New Roman"/>
                <a:ea typeface="Times New Roman"/>
                <a:cs typeface="Times New Roman"/>
                <a:sym typeface="Times New Roman"/>
              </a:defRPr>
            </a:lvl1pPr>
          </a:lstStyle>
          <a:p>
            <a:pPr lvl="0">
              <a:defRPr sz="1800">
                <a:uFillTx/>
              </a:defRPr>
            </a:pPr>
            <a:r>
              <a:rPr sz="1200">
                <a:uFill>
                  <a:solidFill/>
                </a:uFill>
              </a:rPr>
              <a:t>Have the institution complete the grid. Regarding financial resources, list the programs that bring those resources to the participant and which ones help build them. For example, a program that just gives participants money would be listed under “brought.” A program that compensates participants as they educate themselves on financial matters and supports them by lobbying for livable wages would be listed under “builds.” If an institution does not address financial resources, leave it blank. If an institution collaborates with (not partnerships but collaborates with) another institution to address financial resources, then write that collaboration in that box. This grid will show clearly which resources an institution addresses and how they address it. Ideally you would want all the resources to be addressed in the “building” line either by collaboration or directly by your institution.</a:t>
            </a:r>
          </a:p>
        </p:txBody>
      </p:sp>
    </p:spTree>
    <p:extLst>
      <p:ext uri="{BB962C8B-B14F-4D97-AF65-F5344CB8AC3E}">
        <p14:creationId xmlns:p14="http://schemas.microsoft.com/office/powerpoint/2010/main" val="345026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CHILD. PLACE OF WORSHIP, SCHOOL, HOME. IMAGES ON TV OF CHILDREN WITH SWOLLEN BELLIES.</a:t>
            </a:r>
          </a:p>
          <a:p>
            <a:r>
              <a:rPr lang="en-US" baseline="0" dirty="0" smtClean="0"/>
              <a:t>MAYBE ITS NOT ABOUT ME – NOT IN US</a:t>
            </a:r>
          </a:p>
          <a:p>
            <a:r>
              <a:rPr lang="en-US" baseline="0" dirty="0" smtClean="0"/>
              <a:t>THEN YOU SEE IT</a:t>
            </a:r>
          </a:p>
          <a:p>
            <a:r>
              <a:rPr lang="en-US" baseline="0" dirty="0" smtClean="0"/>
              <a:t>WE ARE MADE FOR GOODNESS</a:t>
            </a:r>
          </a:p>
          <a:p>
            <a:r>
              <a:rPr lang="en-US" baseline="0" dirty="0" smtClean="0"/>
              <a:t>YOU WANT TO HELP BUT DON’T KNOW HOW</a:t>
            </a:r>
          </a:p>
          <a:p>
            <a:r>
              <a:rPr lang="en-US" baseline="0" dirty="0" smtClean="0"/>
              <a:t>SO MUCH AT STAKE</a:t>
            </a:r>
          </a:p>
          <a:p>
            <a:r>
              <a:rPr lang="en-US" baseline="0" dirty="0" smtClean="0"/>
              <a:t>THE STARFISH STORY…..</a:t>
            </a:r>
            <a:endParaRPr lang="en-US" baseline="0" dirty="0" smtClean="0"/>
          </a:p>
        </p:txBody>
      </p:sp>
      <p:sp>
        <p:nvSpPr>
          <p:cNvPr id="4" name="Slide Number Placeholder 3"/>
          <p:cNvSpPr>
            <a:spLocks noGrp="1"/>
          </p:cNvSpPr>
          <p:nvPr>
            <p:ph type="sldNum" sz="quarter" idx="10"/>
          </p:nvPr>
        </p:nvSpPr>
        <p:spPr/>
        <p:txBody>
          <a:bodyPr/>
          <a:lstStyle/>
          <a:p>
            <a:fld id="{9CBEDF72-B3DE-4340-B8F7-29E69D96C547}" type="slidenum">
              <a:rPr lang="en-US" smtClean="0"/>
              <a:pPr/>
              <a:t>14</a:t>
            </a:fld>
            <a:endParaRPr lang="en-US"/>
          </a:p>
        </p:txBody>
      </p:sp>
    </p:spTree>
    <p:extLst>
      <p:ext uri="{BB962C8B-B14F-4D97-AF65-F5344CB8AC3E}">
        <p14:creationId xmlns:p14="http://schemas.microsoft.com/office/powerpoint/2010/main" val="1000173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20" name="Shape 320"/>
          <p:cNvSpPr>
            <a:spLocks noGrp="1"/>
          </p:cNvSpPr>
          <p:nvPr>
            <p:ph type="body" sz="quarter" idx="1"/>
          </p:nvPr>
        </p:nvSpPr>
        <p:spPr>
          <a:prstGeom prst="rect">
            <a:avLst/>
          </a:prstGeom>
        </p:spPr>
        <p:txBody>
          <a:bodyPr/>
          <a:lstStyle/>
          <a:p>
            <a:pPr lvl="0">
              <a:lnSpc>
                <a:spcPct val="100000"/>
              </a:lnSpc>
              <a:defRPr sz="1800"/>
            </a:pPr>
            <a:r>
              <a:rPr sz="1100">
                <a:latin typeface="Times New Roman"/>
                <a:ea typeface="Times New Roman"/>
                <a:cs typeface="Times New Roman"/>
                <a:sym typeface="Times New Roman"/>
              </a:rPr>
              <a:t>The most recent version of the Bridges continuum can be found in the </a:t>
            </a:r>
            <a:r>
              <a:rPr sz="1100" i="1">
                <a:latin typeface="Times New Roman"/>
                <a:ea typeface="Times New Roman"/>
                <a:cs typeface="Times New Roman"/>
                <a:sym typeface="Times New Roman"/>
              </a:rPr>
              <a:t>Facilitator Notes for Getting Ahead </a:t>
            </a:r>
            <a:r>
              <a:rPr sz="1100">
                <a:latin typeface="Times New Roman"/>
                <a:ea typeface="Times New Roman"/>
                <a:cs typeface="Times New Roman"/>
                <a:sym typeface="Times New Roman"/>
              </a:rPr>
              <a:t>on pages 30 and 31.</a:t>
            </a:r>
          </a:p>
          <a:p>
            <a:pPr lvl="0">
              <a:lnSpc>
                <a:spcPct val="100000"/>
              </a:lnSpc>
              <a:defRPr sz="1800"/>
            </a:pPr>
            <a:endParaRPr sz="1000">
              <a:latin typeface="Times New Roman"/>
              <a:ea typeface="Times New Roman"/>
              <a:cs typeface="Times New Roman"/>
              <a:sym typeface="Times New Roman"/>
            </a:endParaRPr>
          </a:p>
          <a:p>
            <a:pPr lvl="0">
              <a:lnSpc>
                <a:spcPct val="100000"/>
              </a:lnSpc>
              <a:defRPr sz="1800"/>
            </a:pPr>
            <a:r>
              <a:rPr sz="1100">
                <a:latin typeface="Times New Roman"/>
                <a:ea typeface="Times New Roman"/>
                <a:cs typeface="Times New Roman"/>
                <a:sym typeface="Times New Roman"/>
              </a:rPr>
              <a:t>The Bridges continuum features these concepts:  </a:t>
            </a:r>
          </a:p>
          <a:p>
            <a:pPr lvl="0">
              <a:lnSpc>
                <a:spcPct val="100000"/>
              </a:lnSpc>
              <a:buSzPct val="100000"/>
              <a:buFont typeface="Wingdings"/>
              <a:buChar char="▪"/>
              <a:defRPr sz="1800"/>
            </a:pPr>
            <a:r>
              <a:rPr sz="1100">
                <a:latin typeface="Times New Roman"/>
                <a:ea typeface="Times New Roman"/>
                <a:cs typeface="Times New Roman"/>
                <a:sym typeface="Times New Roman"/>
              </a:rPr>
              <a:t>Poverty can be addressed at every stage of life.  </a:t>
            </a:r>
          </a:p>
          <a:p>
            <a:pPr lvl="0">
              <a:lnSpc>
                <a:spcPct val="100000"/>
              </a:lnSpc>
              <a:buSzPct val="100000"/>
              <a:buFont typeface="Wingdings"/>
              <a:buChar char="▪"/>
              <a:defRPr sz="1800"/>
            </a:pPr>
            <a:r>
              <a:rPr sz="1100">
                <a:latin typeface="Times New Roman"/>
                <a:ea typeface="Times New Roman"/>
                <a:cs typeface="Times New Roman"/>
                <a:sym typeface="Times New Roman"/>
              </a:rPr>
              <a:t>Almost every sector can participate in stabilizing the environment and building resources.  </a:t>
            </a:r>
          </a:p>
          <a:p>
            <a:pPr lvl="0">
              <a:lnSpc>
                <a:spcPct val="100000"/>
              </a:lnSpc>
              <a:buSzPct val="100000"/>
              <a:buFont typeface="Wingdings"/>
              <a:buChar char="▪"/>
              <a:defRPr sz="1800"/>
            </a:pPr>
            <a:r>
              <a:rPr sz="1100">
                <a:latin typeface="Times New Roman"/>
                <a:ea typeface="Times New Roman"/>
                <a:cs typeface="Times New Roman"/>
                <a:sym typeface="Times New Roman"/>
              </a:rPr>
              <a:t>Community metrics must be identified to set reasonable goals and to serve the purpose of each organization.   </a:t>
            </a:r>
          </a:p>
          <a:p>
            <a:pPr lvl="0">
              <a:lnSpc>
                <a:spcPct val="100000"/>
              </a:lnSpc>
              <a:buSzPct val="100000"/>
              <a:buFont typeface="Wingdings"/>
              <a:buChar char="▪"/>
              <a:defRPr sz="1800"/>
            </a:pPr>
            <a:r>
              <a:rPr sz="1100">
                <a:latin typeface="Times New Roman"/>
                <a:ea typeface="Times New Roman"/>
                <a:cs typeface="Times New Roman"/>
                <a:sym typeface="Times New Roman"/>
              </a:rPr>
              <a:t>Some people are drawn to Bridges by their hearts, others by their heads. They need to see numbers. Poverty is costly; it’s not a good economic model. </a:t>
            </a:r>
          </a:p>
          <a:p>
            <a:pPr lvl="0">
              <a:lnSpc>
                <a:spcPct val="100000"/>
              </a:lnSpc>
              <a:buSzPct val="100000"/>
              <a:buFont typeface="Wingdings"/>
              <a:buChar char="▪"/>
              <a:defRPr sz="1800"/>
            </a:pPr>
            <a:r>
              <a:rPr sz="1100">
                <a:latin typeface="Times New Roman"/>
                <a:ea typeface="Times New Roman"/>
                <a:cs typeface="Times New Roman"/>
                <a:sym typeface="Times New Roman"/>
              </a:rPr>
              <a:t>Identify the solutions offered by aha! Process and the Bridges community of practice.</a:t>
            </a:r>
          </a:p>
          <a:p>
            <a:pPr lvl="0">
              <a:lnSpc>
                <a:spcPct val="100000"/>
              </a:lnSpc>
              <a:buSzPct val="100000"/>
              <a:buFont typeface="Wingdings"/>
              <a:buChar char="▪"/>
              <a:defRPr sz="1800"/>
            </a:pPr>
            <a:r>
              <a:rPr sz="1100">
                <a:latin typeface="Times New Roman"/>
                <a:ea typeface="Times New Roman"/>
                <a:cs typeface="Times New Roman"/>
                <a:sym typeface="Times New Roman"/>
              </a:rPr>
              <a:t>Successful approaches in one sector often can be adapted to improve outcomes in another sector. For example, employers have created strategies to improve retention rates that can be adapted by colleges to improve their graduation rates.</a:t>
            </a:r>
          </a:p>
          <a:p>
            <a:pPr lvl="0">
              <a:lnSpc>
                <a:spcPct val="100000"/>
              </a:lnSpc>
              <a:buSzPct val="100000"/>
              <a:buFont typeface="Wingdings"/>
              <a:buChar char="▪"/>
              <a:defRPr sz="1800"/>
            </a:pPr>
            <a:r>
              <a:rPr sz="1100">
                <a:latin typeface="Times New Roman"/>
                <a:ea typeface="Times New Roman"/>
                <a:cs typeface="Times New Roman"/>
                <a:sym typeface="Times New Roman"/>
              </a:rPr>
              <a:t>This tool illustrates how most organizations can be responsible for doing something to address poverty.  </a:t>
            </a:r>
          </a:p>
          <a:p>
            <a:pPr lvl="0">
              <a:lnSpc>
                <a:spcPct val="100000"/>
              </a:lnSpc>
              <a:buSzPct val="100000"/>
              <a:buFont typeface="Wingdings"/>
              <a:buChar char="▪"/>
              <a:defRPr sz="1800"/>
            </a:pPr>
            <a:r>
              <a:rPr sz="1100">
                <a:latin typeface="Times New Roman"/>
                <a:ea typeface="Times New Roman"/>
                <a:cs typeface="Times New Roman"/>
                <a:sym typeface="Times New Roman"/>
              </a:rPr>
              <a:t>Bridges can prevent poverty, alleviate suffering, and support people in transition.</a:t>
            </a:r>
          </a:p>
          <a:p>
            <a:pPr lvl="0">
              <a:lnSpc>
                <a:spcPct val="100000"/>
              </a:lnSpc>
              <a:defRPr sz="1800"/>
            </a:pPr>
            <a:endParaRPr sz="1100">
              <a:latin typeface="Times New Roman"/>
              <a:ea typeface="Times New Roman"/>
              <a:cs typeface="Times New Roman"/>
              <a:sym typeface="Times New Roman"/>
            </a:endParaRPr>
          </a:p>
          <a:p>
            <a:pPr lvl="0">
              <a:lnSpc>
                <a:spcPct val="100000"/>
              </a:lnSpc>
              <a:defRPr sz="1800"/>
            </a:pPr>
            <a:r>
              <a:rPr sz="1100">
                <a:latin typeface="Times New Roman"/>
                <a:ea typeface="Times New Roman"/>
                <a:cs typeface="Times New Roman"/>
                <a:sym typeface="Times New Roman"/>
              </a:rPr>
              <a:t>How to use the tool:  </a:t>
            </a:r>
          </a:p>
          <a:p>
            <a:pPr lvl="0">
              <a:lnSpc>
                <a:spcPct val="100000"/>
              </a:lnSpc>
              <a:buSzPct val="100000"/>
              <a:buFont typeface="Wingdings"/>
              <a:buChar char="▪"/>
              <a:defRPr sz="1800"/>
            </a:pPr>
            <a:r>
              <a:rPr sz="1100">
                <a:latin typeface="Times New Roman"/>
                <a:ea typeface="Times New Roman"/>
                <a:cs typeface="Times New Roman"/>
                <a:sym typeface="Times New Roman"/>
              </a:rPr>
              <a:t>Share this tool at all trainings; it will help people see how they can fit into the Bridges work</a:t>
            </a:r>
          </a:p>
          <a:p>
            <a:pPr lvl="0">
              <a:lnSpc>
                <a:spcPct val="100000"/>
              </a:lnSpc>
              <a:buSzPct val="100000"/>
              <a:buFont typeface="Wingdings"/>
              <a:buChar char="▪"/>
              <a:defRPr sz="1800"/>
            </a:pPr>
            <a:r>
              <a:rPr sz="1100">
                <a:latin typeface="Times New Roman"/>
                <a:ea typeface="Times New Roman"/>
                <a:cs typeface="Times New Roman"/>
                <a:sym typeface="Times New Roman"/>
              </a:rPr>
              <a:t>To attract people in all sectors</a:t>
            </a:r>
          </a:p>
          <a:p>
            <a:pPr lvl="0">
              <a:lnSpc>
                <a:spcPct val="100000"/>
              </a:lnSpc>
              <a:buSzPct val="100000"/>
              <a:buFont typeface="Wingdings"/>
              <a:buChar char="▪"/>
              <a:defRPr sz="1800"/>
            </a:pPr>
            <a:r>
              <a:rPr sz="1100">
                <a:latin typeface="Times New Roman"/>
                <a:ea typeface="Times New Roman"/>
                <a:cs typeface="Times New Roman"/>
                <a:sym typeface="Times New Roman"/>
              </a:rPr>
              <a:t>To illustrate what each sector can do and how it will benefit by joining the initiative</a:t>
            </a:r>
          </a:p>
          <a:p>
            <a:pPr lvl="0">
              <a:lnSpc>
                <a:spcPct val="100000"/>
              </a:lnSpc>
              <a:buSzPct val="100000"/>
              <a:buFont typeface="Wingdings"/>
              <a:buChar char="▪"/>
              <a:defRPr sz="1800"/>
            </a:pPr>
            <a:r>
              <a:rPr sz="1100">
                <a:latin typeface="Times New Roman"/>
                <a:ea typeface="Times New Roman"/>
                <a:cs typeface="Times New Roman"/>
                <a:sym typeface="Times New Roman"/>
              </a:rPr>
              <a:t>To illustrate the need for collaboration</a:t>
            </a:r>
          </a:p>
          <a:p>
            <a:pPr lvl="0">
              <a:lnSpc>
                <a:spcPct val="100000"/>
              </a:lnSpc>
              <a:buSzPct val="100000"/>
              <a:buFont typeface="Wingdings"/>
              <a:buChar char="▪"/>
              <a:defRPr sz="1800"/>
            </a:pPr>
            <a:r>
              <a:rPr sz="1100">
                <a:latin typeface="Times New Roman"/>
                <a:ea typeface="Times New Roman"/>
                <a:cs typeface="Times New Roman"/>
                <a:sym typeface="Times New Roman"/>
              </a:rPr>
              <a:t>Create a local version of this table</a:t>
            </a:r>
          </a:p>
        </p:txBody>
      </p:sp>
    </p:spTree>
    <p:extLst>
      <p:ext uri="{BB962C8B-B14F-4D97-AF65-F5344CB8AC3E}">
        <p14:creationId xmlns:p14="http://schemas.microsoft.com/office/powerpoint/2010/main" val="3269297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31" name="Shape 331"/>
          <p:cNvSpPr>
            <a:spLocks noGrp="1"/>
          </p:cNvSpPr>
          <p:nvPr>
            <p:ph type="body" sz="quarter" idx="1"/>
          </p:nvPr>
        </p:nvSpPr>
        <p:spPr>
          <a:prstGeom prst="rect">
            <a:avLst/>
          </a:prstGeom>
        </p:spPr>
        <p:txBody>
          <a:bodyPr/>
          <a:lstStyle/>
          <a:p>
            <a:pPr lvl="0" defTabSz="965200">
              <a:lnSpc>
                <a:spcPct val="100000"/>
              </a:lnSpc>
              <a:defRPr sz="1800"/>
            </a:pPr>
            <a:r>
              <a:rPr sz="1200">
                <a:latin typeface="Times New Roman"/>
                <a:ea typeface="Times New Roman"/>
                <a:cs typeface="Times New Roman"/>
                <a:sym typeface="Times New Roman"/>
              </a:rPr>
              <a:t>The four causes of poverty—providing another key component of the Bridges language. Illustrate how people from all political persuasions participate in Bridges initiatives.</a:t>
            </a:r>
          </a:p>
          <a:p>
            <a:pPr lvl="0" defTabSz="965200">
              <a:lnSpc>
                <a:spcPct val="100000"/>
              </a:lnSpc>
              <a:defRPr sz="1800"/>
            </a:pPr>
            <a:r>
              <a:rPr sz="1200">
                <a:latin typeface="Times New Roman"/>
                <a:ea typeface="Times New Roman"/>
                <a:cs typeface="Times New Roman"/>
                <a:sym typeface="Times New Roman"/>
              </a:rPr>
              <a:t>  </a:t>
            </a:r>
          </a:p>
          <a:p>
            <a:pPr lvl="0" defTabSz="965200">
              <a:lnSpc>
                <a:spcPct val="100000"/>
              </a:lnSpc>
              <a:defRPr sz="1800"/>
            </a:pPr>
            <a:r>
              <a:rPr sz="1200">
                <a:latin typeface="Times New Roman"/>
                <a:ea typeface="Times New Roman"/>
                <a:cs typeface="Times New Roman"/>
                <a:sym typeface="Times New Roman"/>
              </a:rPr>
              <a:t>Establish that we address all causes of poverty by taking action at four levels:  individual, etc.</a:t>
            </a:r>
          </a:p>
          <a:p>
            <a:pPr lvl="0" defTabSz="965200">
              <a:lnSpc>
                <a:spcPct val="100000"/>
              </a:lnSpc>
              <a:defRPr sz="1800"/>
            </a:pPr>
            <a:endParaRPr sz="1200">
              <a:latin typeface="Times New Roman"/>
              <a:ea typeface="Times New Roman"/>
              <a:cs typeface="Times New Roman"/>
              <a:sym typeface="Times New Roman"/>
            </a:endParaRPr>
          </a:p>
          <a:p>
            <a:pPr lvl="0" defTabSz="965200">
              <a:lnSpc>
                <a:spcPct val="100000"/>
              </a:lnSpc>
              <a:defRPr sz="1800"/>
            </a:pPr>
            <a:r>
              <a:rPr sz="1200">
                <a:latin typeface="Times New Roman"/>
                <a:ea typeface="Times New Roman"/>
                <a:cs typeface="Times New Roman"/>
                <a:sym typeface="Times New Roman"/>
              </a:rPr>
              <a:t>Establish that this allows people of all political views to work together well at the table </a:t>
            </a:r>
            <a:r>
              <a:rPr sz="1200" i="1">
                <a:latin typeface="Times New Roman"/>
                <a:ea typeface="Times New Roman"/>
                <a:cs typeface="Times New Roman"/>
                <a:sym typeface="Times New Roman"/>
              </a:rPr>
              <a:t>if</a:t>
            </a:r>
            <a:r>
              <a:rPr sz="1200">
                <a:latin typeface="Times New Roman"/>
                <a:ea typeface="Times New Roman"/>
                <a:cs typeface="Times New Roman"/>
                <a:sym typeface="Times New Roman"/>
              </a:rPr>
              <a:t> people can lighten up on their favorite point of view enough to recognize that there is good research on all causes of poverty and that community discourse doesn’t have to follow talk radio and cable television, or think-tank fodder (smile), with the </a:t>
            </a:r>
            <a:r>
              <a:rPr sz="1200" i="1">
                <a:latin typeface="Times New Roman"/>
                <a:ea typeface="Times New Roman"/>
                <a:cs typeface="Times New Roman"/>
                <a:sym typeface="Times New Roman"/>
              </a:rPr>
              <a:t>either/or</a:t>
            </a:r>
            <a:r>
              <a:rPr sz="1200">
                <a:latin typeface="Times New Roman"/>
                <a:ea typeface="Times New Roman"/>
                <a:cs typeface="Times New Roman"/>
                <a:sym typeface="Times New Roman"/>
              </a:rPr>
              <a:t> thinking but with </a:t>
            </a:r>
            <a:r>
              <a:rPr sz="1200" i="1">
                <a:latin typeface="Times New Roman"/>
                <a:ea typeface="Times New Roman"/>
                <a:cs typeface="Times New Roman"/>
                <a:sym typeface="Times New Roman"/>
              </a:rPr>
              <a:t>both/and</a:t>
            </a:r>
            <a:r>
              <a:rPr sz="1200">
                <a:latin typeface="Times New Roman"/>
                <a:ea typeface="Times New Roman"/>
                <a:cs typeface="Times New Roman"/>
                <a:sym typeface="Times New Roman"/>
              </a:rPr>
              <a:t> thinking and action. Listen to people in poverty, and you’ll find out what the barriers are in poverty. You’ll also figure out how to build concrete resources and solutions.  </a:t>
            </a:r>
          </a:p>
        </p:txBody>
      </p:sp>
    </p:spTree>
    <p:extLst>
      <p:ext uri="{BB962C8B-B14F-4D97-AF65-F5344CB8AC3E}">
        <p14:creationId xmlns:p14="http://schemas.microsoft.com/office/powerpoint/2010/main" val="403412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41" name="Shape 341"/>
          <p:cNvSpPr>
            <a:spLocks noGrp="1"/>
          </p:cNvSpPr>
          <p:nvPr>
            <p:ph type="body" sz="quarter" idx="1"/>
          </p:nvPr>
        </p:nvSpPr>
        <p:spPr>
          <a:prstGeom prst="rect">
            <a:avLst/>
          </a:prstGeom>
        </p:spPr>
        <p:txBody>
          <a:bodyPr/>
          <a:lstStyle/>
          <a:p>
            <a:pPr marL="53445" lvl="0" indent="-53445" defTabSz="914400">
              <a:lnSpc>
                <a:spcPct val="100000"/>
              </a:lnSpc>
              <a:buSzPct val="100000"/>
              <a:buFont typeface="Arial"/>
              <a:buChar char="•"/>
              <a:defRPr sz="1800"/>
            </a:pPr>
            <a:r>
              <a:rPr sz="1200">
                <a:uFill>
                  <a:solidFill/>
                </a:uFill>
                <a:latin typeface="Arial"/>
                <a:ea typeface="Arial"/>
                <a:cs typeface="Arial"/>
                <a:sym typeface="Arial"/>
              </a:rPr>
              <a:t>It’s important to establish an accurate mental model of what instability looks like in your business and community. </a:t>
            </a:r>
            <a:endParaRPr sz="1200">
              <a:uFill>
                <a:solidFill/>
              </a:uFill>
              <a:latin typeface="Calibri"/>
              <a:ea typeface="Calibri"/>
              <a:cs typeface="Calibri"/>
              <a:sym typeface="Calibri"/>
            </a:endParaRPr>
          </a:p>
          <a:p>
            <a:pPr marL="53445" lvl="0" indent="-53445" defTabSz="914400">
              <a:lnSpc>
                <a:spcPct val="100000"/>
              </a:lnSpc>
              <a:buSzPct val="100000"/>
              <a:buFont typeface="Arial"/>
              <a:buChar char="•"/>
              <a:defRPr sz="1800"/>
            </a:pPr>
            <a:r>
              <a:rPr sz="1200">
                <a:uFill>
                  <a:solidFill/>
                </a:uFill>
                <a:latin typeface="Arial"/>
                <a:ea typeface="Arial"/>
                <a:cs typeface="Arial"/>
                <a:sym typeface="Arial"/>
              </a:rPr>
              <a:t>This activity will lead us to more of a common understanding of what it is like for employees and families living with instability, especially where resources are low.</a:t>
            </a:r>
            <a:endParaRPr sz="1200">
              <a:uFill>
                <a:solidFill/>
              </a:uFill>
              <a:latin typeface="Calibri"/>
              <a:ea typeface="Calibri"/>
              <a:cs typeface="Calibri"/>
              <a:sym typeface="Calibri"/>
            </a:endParaRPr>
          </a:p>
          <a:p>
            <a:pPr marL="53445" lvl="0" indent="-53445" defTabSz="914400">
              <a:lnSpc>
                <a:spcPct val="100000"/>
              </a:lnSpc>
              <a:buSzPct val="100000"/>
              <a:buFont typeface="Arial"/>
              <a:buChar char="•"/>
              <a:defRPr sz="1800"/>
            </a:pPr>
            <a:r>
              <a:rPr sz="1200">
                <a:uFill>
                  <a:solidFill/>
                </a:uFill>
                <a:latin typeface="Arial"/>
                <a:ea typeface="Arial"/>
                <a:cs typeface="Arial"/>
                <a:sym typeface="Arial"/>
              </a:rPr>
              <a:t>This module uses a co-investigative process, not a “telling” approach. </a:t>
            </a:r>
          </a:p>
        </p:txBody>
      </p:sp>
    </p:spTree>
    <p:extLst>
      <p:ext uri="{BB962C8B-B14F-4D97-AF65-F5344CB8AC3E}">
        <p14:creationId xmlns:p14="http://schemas.microsoft.com/office/powerpoint/2010/main" val="3146089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48" name="Shape 348"/>
          <p:cNvSpPr>
            <a:spLocks noGrp="1"/>
          </p:cNvSpPr>
          <p:nvPr>
            <p:ph type="body" sz="quarter" idx="1"/>
          </p:nvPr>
        </p:nvSpPr>
        <p:spPr>
          <a:prstGeom prst="rect">
            <a:avLst/>
          </a:prstGeom>
        </p:spPr>
        <p:txBody>
          <a:bodyPr/>
          <a:lstStyle/>
          <a:p>
            <a:pPr lvl="0" defTabSz="965200">
              <a:lnSpc>
                <a:spcPct val="100000"/>
              </a:lnSpc>
              <a:defRPr sz="1800"/>
            </a:pPr>
            <a:r>
              <a:rPr sz="1200">
                <a:latin typeface="Times New Roman"/>
                <a:ea typeface="Times New Roman"/>
                <a:cs typeface="Times New Roman"/>
                <a:sym typeface="Times New Roman"/>
              </a:rPr>
              <a:t>Slides 7–12:</a:t>
            </a:r>
          </a:p>
          <a:p>
            <a:pPr lvl="0" defTabSz="965200">
              <a:lnSpc>
                <a:spcPct val="100000"/>
              </a:lnSpc>
              <a:defRPr sz="1800"/>
            </a:pPr>
            <a:endParaRPr sz="1200">
              <a:latin typeface="Times New Roman"/>
              <a:ea typeface="Times New Roman"/>
              <a:cs typeface="Times New Roman"/>
              <a:sym typeface="Times New Roman"/>
            </a:endParaRPr>
          </a:p>
          <a:p>
            <a:pPr lvl="0" defTabSz="965200">
              <a:lnSpc>
                <a:spcPct val="100000"/>
              </a:lnSpc>
              <a:defRPr sz="1800"/>
            </a:pPr>
            <a:r>
              <a:rPr sz="1200">
                <a:latin typeface="Times New Roman"/>
                <a:ea typeface="Times New Roman"/>
                <a:cs typeface="Times New Roman"/>
                <a:sym typeface="Times New Roman"/>
              </a:rPr>
              <a:t>Establish that Bridges concepts are being used effectively by various sectors, stopping to tell stories about Cascade Engineering (9) and Youngstown State University (12). Provide other evidence of success as you see fit.</a:t>
            </a:r>
          </a:p>
          <a:p>
            <a:pPr lvl="0" defTabSz="965200">
              <a:lnSpc>
                <a:spcPct val="100000"/>
              </a:lnSpc>
              <a:defRPr sz="1800"/>
            </a:pPr>
            <a:endParaRPr sz="1200">
              <a:latin typeface="Times New Roman"/>
              <a:ea typeface="Times New Roman"/>
              <a:cs typeface="Times New Roman"/>
              <a:sym typeface="Times New Roman"/>
            </a:endParaRPr>
          </a:p>
          <a:p>
            <a:pPr lvl="0" defTabSz="965200">
              <a:lnSpc>
                <a:spcPct val="100000"/>
              </a:lnSpc>
              <a:defRPr sz="1800"/>
            </a:pPr>
            <a:r>
              <a:rPr sz="1200">
                <a:latin typeface="Times New Roman"/>
                <a:ea typeface="Times New Roman"/>
                <a:cs typeface="Times New Roman"/>
                <a:sym typeface="Times New Roman"/>
              </a:rPr>
              <a:t>Establish that the organizations in these sectors form a learning community or community of practice.</a:t>
            </a:r>
          </a:p>
        </p:txBody>
      </p:sp>
    </p:spTree>
    <p:extLst>
      <p:ext uri="{BB962C8B-B14F-4D97-AF65-F5344CB8AC3E}">
        <p14:creationId xmlns:p14="http://schemas.microsoft.com/office/powerpoint/2010/main" val="3220479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60" name="Shape 360"/>
          <p:cNvSpPr>
            <a:spLocks noGrp="1"/>
          </p:cNvSpPr>
          <p:nvPr>
            <p:ph type="body" sz="quarter" idx="1"/>
          </p:nvPr>
        </p:nvSpPr>
        <p:spPr>
          <a:prstGeom prst="rect">
            <a:avLst/>
          </a:prstGeom>
        </p:spPr>
        <p:txBody>
          <a:bodyPr/>
          <a:lstStyle>
            <a:lvl1pPr defTabSz="965200">
              <a:lnSpc>
                <a:spcPct val="100000"/>
              </a:lnSpc>
              <a:spcBef>
                <a:spcPts val="400"/>
              </a:spcBef>
              <a:defRPr sz="1200">
                <a:latin typeface="Times New Roman"/>
                <a:ea typeface="Times New Roman"/>
                <a:cs typeface="Times New Roman"/>
                <a:sym typeface="Times New Roman"/>
              </a:defRPr>
            </a:lvl1pPr>
          </a:lstStyle>
          <a:p>
            <a:pPr lvl="0">
              <a:defRPr sz="1800"/>
            </a:pPr>
            <a:r>
              <a:rPr sz="1200"/>
              <a:t>There are more than 200 sites where Getting Ahead (GA) is being used in communities that are prosperous and poor, rural and urban, in every region of the U.S., in Canada, Australia, and in Slovakia. By sharing their experiences with Getting Ahead facilitators and sponsors, investigators have formed a community of practice. The community of practice provides supports to new sponsors and facilitators.</a:t>
            </a:r>
          </a:p>
        </p:txBody>
      </p:sp>
    </p:spTree>
    <p:extLst>
      <p:ext uri="{BB962C8B-B14F-4D97-AF65-F5344CB8AC3E}">
        <p14:creationId xmlns:p14="http://schemas.microsoft.com/office/powerpoint/2010/main" val="1746854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3" name="Shape 373"/>
          <p:cNvSpPr>
            <a:spLocks noGrp="1"/>
          </p:cNvSpPr>
          <p:nvPr>
            <p:ph type="body" sz="quarter" idx="1"/>
          </p:nvPr>
        </p:nvSpPr>
        <p:spPr>
          <a:prstGeom prst="rect">
            <a:avLst/>
          </a:prstGeom>
        </p:spPr>
        <p:txBody>
          <a:bodyPr/>
          <a:lstStyle/>
          <a:p>
            <a:pPr lvl="0">
              <a:lnSpc>
                <a:spcPct val="100000"/>
              </a:lnSpc>
              <a:defRPr sz="1800"/>
            </a:pPr>
            <a:r>
              <a:rPr sz="1200">
                <a:latin typeface="Times New Roman"/>
                <a:ea typeface="Times New Roman"/>
                <a:cs typeface="Times New Roman"/>
                <a:sym typeface="Times New Roman"/>
              </a:rPr>
              <a:t>How to use the tool:  </a:t>
            </a:r>
            <a:endParaRPr>
              <a:latin typeface="Avenir Book"/>
              <a:ea typeface="Avenir Book"/>
              <a:cs typeface="Avenir Book"/>
              <a:sym typeface="Avenir Book"/>
            </a:endParaRPr>
          </a:p>
          <a:p>
            <a:pPr marL="100688" lvl="0" indent="-100688">
              <a:lnSpc>
                <a:spcPct val="100000"/>
              </a:lnSpc>
              <a:buSzPct val="100000"/>
              <a:buFont typeface="Arial"/>
              <a:buChar char="•"/>
              <a:defRPr sz="1800"/>
            </a:pPr>
            <a:r>
              <a:rPr sz="1200">
                <a:latin typeface="Times New Roman"/>
                <a:ea typeface="Times New Roman"/>
                <a:cs typeface="Times New Roman"/>
                <a:sym typeface="Times New Roman"/>
              </a:rPr>
              <a:t>Bridges provides the basic concepts and some programs that appear under the dotted line in the mental model.   </a:t>
            </a:r>
            <a:endParaRPr>
              <a:latin typeface="Avenir Book"/>
              <a:ea typeface="Avenir Book"/>
              <a:cs typeface="Avenir Book"/>
              <a:sym typeface="Avenir Book"/>
            </a:endParaRPr>
          </a:p>
          <a:p>
            <a:pPr marL="100688" lvl="0" indent="-100688">
              <a:lnSpc>
                <a:spcPct val="100000"/>
              </a:lnSpc>
              <a:buSzPct val="100000"/>
              <a:buFont typeface="Arial"/>
              <a:buChar char="•"/>
              <a:defRPr sz="1800"/>
            </a:pPr>
            <a:r>
              <a:rPr sz="1200">
                <a:latin typeface="Times New Roman"/>
                <a:ea typeface="Times New Roman"/>
                <a:cs typeface="Times New Roman"/>
                <a:sym typeface="Times New Roman"/>
              </a:rPr>
              <a:t>Those who apply the concepts naturally take into account the history, culture, knowledge base, leadership, and best practices of their organization, community, or discipline. Judge Carol Robb made nine policy changes in her court that not only saved the county money but helped stabilize the lives of the offenders. The simplest change was to switch from specific probation appointment times for offenders to setting a day and time by which the meeting with the probation officer was to take place. This saved the county the cost of issuing bench warrants and stabilized the lives of offenders by keeping them out of jail. Several courts in Ohio and elsewhere have adopted this strategy.  </a:t>
            </a:r>
            <a:endParaRPr>
              <a:latin typeface="Avenir Book"/>
              <a:ea typeface="Avenir Book"/>
              <a:cs typeface="Avenir Book"/>
              <a:sym typeface="Avenir Book"/>
            </a:endParaRPr>
          </a:p>
          <a:p>
            <a:pPr marL="100688" lvl="0" indent="-100688">
              <a:lnSpc>
                <a:spcPct val="100000"/>
              </a:lnSpc>
              <a:buSzPct val="100000"/>
              <a:buFont typeface="Arial"/>
              <a:buChar char="•"/>
              <a:defRPr sz="1800"/>
            </a:pPr>
            <a:r>
              <a:rPr sz="1200">
                <a:latin typeface="Times New Roman"/>
                <a:ea typeface="Times New Roman"/>
                <a:cs typeface="Times New Roman"/>
                <a:sym typeface="Times New Roman"/>
              </a:rPr>
              <a:t>The solutions that arise from this methodology will be relevant and sustainable. Adopting this thinking tool can open the door to the expansion of Bridges into many more disciplines and sectors.  </a:t>
            </a:r>
          </a:p>
        </p:txBody>
      </p:sp>
    </p:spTree>
    <p:extLst>
      <p:ext uri="{BB962C8B-B14F-4D97-AF65-F5344CB8AC3E}">
        <p14:creationId xmlns:p14="http://schemas.microsoft.com/office/powerpoint/2010/main" val="3676704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9" name="Shape 379"/>
          <p:cNvSpPr>
            <a:spLocks noGrp="1"/>
          </p:cNvSpPr>
          <p:nvPr>
            <p:ph type="body" sz="quarter" idx="1"/>
          </p:nvPr>
        </p:nvSpPr>
        <p:spPr>
          <a:prstGeom prst="rect">
            <a:avLst/>
          </a:prstGeom>
        </p:spPr>
        <p:txBody>
          <a:bodyPr/>
          <a:lstStyle>
            <a:lvl1pPr>
              <a:lnSpc>
                <a:spcPct val="100000"/>
              </a:lnSpc>
              <a:defRPr sz="1200">
                <a:latin typeface="Times New Roman"/>
                <a:ea typeface="Times New Roman"/>
                <a:cs typeface="Times New Roman"/>
                <a:sym typeface="Times New Roman"/>
              </a:defRPr>
            </a:lvl1pPr>
          </a:lstStyle>
          <a:p>
            <a:pPr lvl="0">
              <a:defRPr sz="1800"/>
            </a:pPr>
            <a:r>
              <a:rPr sz="1200"/>
              <a:t>End Bridges presentations by encouraging listeners to be early adapters, to own the Bridges concepts to the degree that they can quickly move from novice to expert and become innovators. We want to help people see a future story for themselves in the Bridges movement.</a:t>
            </a:r>
          </a:p>
        </p:txBody>
      </p:sp>
    </p:spTree>
    <p:extLst>
      <p:ext uri="{BB962C8B-B14F-4D97-AF65-F5344CB8AC3E}">
        <p14:creationId xmlns:p14="http://schemas.microsoft.com/office/powerpoint/2010/main" val="2411387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TIME TO ASK OURSELVES – WHAT DO WE WANT EAST TEXAS TO BE?</a:t>
            </a:r>
          </a:p>
          <a:p>
            <a:r>
              <a:rPr lang="en-US" dirty="0" smtClean="0"/>
              <a:t>WE CAN MAKE OUR COMMUNITY A BETTER PLACE – FOR ALL OF US – FOR OUR KIDS – BECAUSE WE ALL COUNT</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73</a:t>
            </a:fld>
            <a:endParaRPr lang="en-US"/>
          </a:p>
        </p:txBody>
      </p:sp>
    </p:spTree>
    <p:extLst>
      <p:ext uri="{BB962C8B-B14F-4D97-AF65-F5344CB8AC3E}">
        <p14:creationId xmlns:p14="http://schemas.microsoft.com/office/powerpoint/2010/main" val="27156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THE VOICE OF THOSE WHO ARE OFTEN UNSEEN AND UNHEARD.</a:t>
            </a:r>
          </a:p>
          <a:p>
            <a:r>
              <a:rPr lang="en-US" dirty="0" smtClean="0"/>
              <a:t>5 YEAR OLD WITH BREIGHT EYES AND BEAUTIFUL SMILE</a:t>
            </a:r>
          </a:p>
          <a:p>
            <a:r>
              <a:rPr lang="en-US" dirty="0" smtClean="0"/>
              <a:t>HUMBLE AND HOPEFUL EYES OF THE MOM COMING IN FOR HELP</a:t>
            </a:r>
          </a:p>
          <a:p>
            <a:r>
              <a:rPr lang="en-US" dirty="0" smtClean="0"/>
              <a:t>SOFT BROKEN VOICE OF THE 68 Y.O. WITH SAD DISTRUSTFUL EYES</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74</a:t>
            </a:fld>
            <a:endParaRPr lang="en-US"/>
          </a:p>
        </p:txBody>
      </p:sp>
    </p:spTree>
    <p:extLst>
      <p:ext uri="{BB962C8B-B14F-4D97-AF65-F5344CB8AC3E}">
        <p14:creationId xmlns:p14="http://schemas.microsoft.com/office/powerpoint/2010/main" val="1106846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TIME TO ASK OURSELVES – WHAT DO WE WANT EAST TEXAS TO BE?</a:t>
            </a:r>
          </a:p>
          <a:p>
            <a:r>
              <a:rPr lang="en-US" dirty="0" smtClean="0"/>
              <a:t>WE CAN MAKE OUR COMMUNITY A BETTER PLACE – FOR ALL OF US – FOR OUR KIDS – BECAUSE WE ALL COUNT</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75</a:t>
            </a:fld>
            <a:endParaRPr lang="en-US"/>
          </a:p>
        </p:txBody>
      </p:sp>
    </p:spTree>
    <p:extLst>
      <p:ext uri="{BB962C8B-B14F-4D97-AF65-F5344CB8AC3E}">
        <p14:creationId xmlns:p14="http://schemas.microsoft.com/office/powerpoint/2010/main" val="218912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a:t>
            </a:r>
          </a:p>
          <a:p>
            <a:r>
              <a:rPr lang="en-US" dirty="0" smtClean="0"/>
              <a:t>LISTEN TO STORIES</a:t>
            </a:r>
          </a:p>
          <a:p>
            <a:r>
              <a:rPr lang="en-US" dirty="0" smtClean="0"/>
              <a:t>SOMETIMES WE DON’T SEE IT UNTIL IT AFFECTS US</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15</a:t>
            </a:fld>
            <a:endParaRPr lang="en-US"/>
          </a:p>
        </p:txBody>
      </p:sp>
    </p:spTree>
    <p:extLst>
      <p:ext uri="{BB962C8B-B14F-4D97-AF65-F5344CB8AC3E}">
        <p14:creationId xmlns:p14="http://schemas.microsoft.com/office/powerpoint/2010/main" val="1171286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4264031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Formed</a:t>
            </a:r>
            <a:r>
              <a:rPr lang="en-US" sz="1200" baseline="0" dirty="0" smtClean="0">
                <a:latin typeface="Cambria" pitchFamily="18" charset="0"/>
              </a:rPr>
              <a:t> by the Business Education Council, this is a</a:t>
            </a:r>
            <a:r>
              <a:rPr lang="en-US" sz="1200" dirty="0" smtClean="0">
                <a:latin typeface="Cambria" pitchFamily="18" charset="0"/>
              </a:rPr>
              <a:t> cross-sector group of leaders who come together to support education in Smith County.</a:t>
            </a:r>
            <a:r>
              <a:rPr lang="en-US" sz="1200" baseline="0" dirty="0" smtClean="0">
                <a:latin typeface="Cambria" pitchFamily="18" charset="0"/>
              </a:rPr>
              <a:t>  The group includes civic, non profit, faith based, business and education leaders.  </a:t>
            </a:r>
            <a:endParaRPr lang="en-US" sz="1200" dirty="0" smtClean="0">
              <a:latin typeface="Cambria" pitchFamily="18" charset="0"/>
            </a:endParaRPr>
          </a:p>
          <a:p>
            <a:endParaRPr lang="en-US"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549813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168210" indent="-168210">
              <a:spcBef>
                <a:spcPct val="0"/>
              </a:spcBef>
            </a:pPr>
            <a:r>
              <a:rPr lang="en-US" sz="1000" dirty="0" smtClean="0"/>
              <a:t>In 1973, only 28% of all jobs required some postsecondary education. According to the Center on Education and the Workforce, 65% of all jobs will require postsecondary education by 2020.  This is a number derived from asking </a:t>
            </a:r>
            <a:r>
              <a:rPr lang="en-US" sz="1000" dirty="0" err="1" smtClean="0"/>
              <a:t>asking</a:t>
            </a:r>
            <a:r>
              <a:rPr lang="en-US" sz="1000" dirty="0" smtClean="0"/>
              <a:t> employers across the country what their expectations for the workforce they will hire</a:t>
            </a:r>
            <a:r>
              <a:rPr lang="en-US" sz="1000" baseline="0" dirty="0" smtClean="0"/>
              <a:t> most likely will be.</a:t>
            </a:r>
            <a:endParaRPr lang="en-US" sz="1000" b="1" dirty="0" smtClean="0"/>
          </a:p>
          <a:p>
            <a:pPr>
              <a:spcBef>
                <a:spcPct val="0"/>
              </a:spcBef>
            </a:pPr>
            <a:endParaRPr lang="en-US" sz="1000" dirty="0" smtClean="0"/>
          </a:p>
          <a:p>
            <a:pPr eaLnBrk="1" hangingPunct="1">
              <a:spcBef>
                <a:spcPct val="0"/>
              </a:spcBef>
              <a:buFont typeface="Wingdings" pitchFamily="2" charset="2"/>
              <a:buNone/>
            </a:pPr>
            <a:endParaRPr lang="en-US" b="1" dirty="0" smtClean="0"/>
          </a:p>
          <a:p>
            <a:pPr>
              <a:spcBef>
                <a:spcPct val="0"/>
              </a:spcBef>
            </a:pPr>
            <a:endParaRPr lang="en-US" b="0" baseline="0" dirty="0" smtClean="0"/>
          </a:p>
          <a:p>
            <a:pPr eaLnBrk="1" hangingPunct="1">
              <a:spcBef>
                <a:spcPct val="0"/>
              </a:spcBef>
              <a:buFont typeface="Wingdings" pitchFamily="2" charset="2"/>
              <a:buNone/>
            </a:pPr>
            <a:endParaRPr lang="en-US" b="1" dirty="0" smtClean="0"/>
          </a:p>
        </p:txBody>
      </p:sp>
      <p:sp>
        <p:nvSpPr>
          <p:cNvPr id="5" name="Date Placeholder 4"/>
          <p:cNvSpPr>
            <a:spLocks noGrp="1"/>
          </p:cNvSpPr>
          <p:nvPr>
            <p:ph type="dt" idx="10"/>
          </p:nvPr>
        </p:nvSpPr>
        <p:spPr/>
        <p:txBody>
          <a:bodyPr/>
          <a:lstStyle/>
          <a:p>
            <a:r>
              <a:rPr lang="en-US" smtClean="0">
                <a:solidFill>
                  <a:prstClr val="black"/>
                </a:solidFill>
              </a:rPr>
              <a:t>2/15/2013</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F46C9ABA-68A8-42B7-A7DE-B201320290BE}" type="slidenum">
              <a:rPr lang="en-US" smtClean="0">
                <a:solidFill>
                  <a:prstClr val="black"/>
                </a:solidFill>
              </a:rPr>
              <a:pPr/>
              <a:t>81</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Tyler Area Business-Education Council Planning Retreat</a:t>
            </a:r>
            <a:endParaRPr lang="en-US" dirty="0">
              <a:solidFill>
                <a:prstClr val="black"/>
              </a:solidFill>
            </a:endParaRPr>
          </a:p>
        </p:txBody>
      </p:sp>
    </p:spTree>
    <p:extLst>
      <p:ext uri="{BB962C8B-B14F-4D97-AF65-F5344CB8AC3E}">
        <p14:creationId xmlns:p14="http://schemas.microsoft.com/office/powerpoint/2010/main" val="3141279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000" dirty="0" smtClean="0"/>
              <a:t>In Smith County today, 35%</a:t>
            </a:r>
            <a:r>
              <a:rPr lang="en-US" sz="1000" baseline="0" dirty="0" smtClean="0"/>
              <a:t> of residents over the age of 25 have earned an associates or higher.  There are many who have attended college but have not earned a credential as well.  And of course there are almost half that have no education beyond high school.</a:t>
            </a:r>
          </a:p>
          <a:p>
            <a:r>
              <a:rPr lang="en-US" sz="1000" baseline="0" dirty="0" smtClean="0"/>
              <a:t>Recent studies show that the trend is going in the wrong direction with only 20% of students ultimately post secondary credential.  </a:t>
            </a:r>
            <a:endParaRPr lang="en-US" sz="1000" dirty="0"/>
          </a:p>
        </p:txBody>
      </p:sp>
      <p:sp>
        <p:nvSpPr>
          <p:cNvPr id="5" name="Date Placeholder 4"/>
          <p:cNvSpPr>
            <a:spLocks noGrp="1"/>
          </p:cNvSpPr>
          <p:nvPr>
            <p:ph type="dt" idx="10"/>
          </p:nvPr>
        </p:nvSpPr>
        <p:spPr/>
        <p:txBody>
          <a:bodyPr/>
          <a:lstStyle/>
          <a:p>
            <a:r>
              <a:rPr lang="en-US" smtClean="0">
                <a:solidFill>
                  <a:prstClr val="black"/>
                </a:solidFill>
              </a:rPr>
              <a:t>2/15/2013</a:t>
            </a:r>
            <a:endParaRPr lang="en-US" dirty="0">
              <a:solidFill>
                <a:prstClr val="black"/>
              </a:solidFill>
            </a:endParaRPr>
          </a:p>
        </p:txBody>
      </p:sp>
      <p:sp>
        <p:nvSpPr>
          <p:cNvPr id="7" name="Slide Number Placeholder 6"/>
          <p:cNvSpPr>
            <a:spLocks noGrp="1"/>
          </p:cNvSpPr>
          <p:nvPr>
            <p:ph type="sldNum" sz="quarter" idx="12"/>
          </p:nvPr>
        </p:nvSpPr>
        <p:spPr/>
        <p:txBody>
          <a:bodyPr/>
          <a:lstStyle/>
          <a:p>
            <a:fld id="{F46C9ABA-68A8-42B7-A7DE-B201320290BE}" type="slidenum">
              <a:rPr lang="en-US" smtClean="0">
                <a:solidFill>
                  <a:prstClr val="black"/>
                </a:solidFill>
              </a:rPr>
              <a:pPr/>
              <a:t>82</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smtClean="0">
                <a:solidFill>
                  <a:prstClr val="black"/>
                </a:solidFill>
              </a:rPr>
              <a:t>Tyler Area Business-Education Council Planning Retreat</a:t>
            </a:r>
            <a:endParaRPr lang="en-US" dirty="0">
              <a:solidFill>
                <a:prstClr val="black"/>
              </a:solidFill>
            </a:endParaRPr>
          </a:p>
        </p:txBody>
      </p:sp>
    </p:spTree>
    <p:extLst>
      <p:ext uri="{BB962C8B-B14F-4D97-AF65-F5344CB8AC3E}">
        <p14:creationId xmlns:p14="http://schemas.microsoft.com/office/powerpoint/2010/main" val="738106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As education levels rise, income level rises</a:t>
            </a:r>
            <a:r>
              <a:rPr lang="en-US" baseline="0" dirty="0" smtClean="0"/>
              <a:t> and poverty levels decline.  There is an enormous advantage to education beyond high school – in Smith County and all across the US</a:t>
            </a:r>
            <a:endParaRPr lang="en-US" dirty="0"/>
          </a:p>
        </p:txBody>
      </p:sp>
      <p:sp>
        <p:nvSpPr>
          <p:cNvPr id="4" name="Slide Number Placeholder 3"/>
          <p:cNvSpPr>
            <a:spLocks noGrp="1"/>
          </p:cNvSpPr>
          <p:nvPr>
            <p:ph type="sldNum" sz="quarter" idx="10"/>
          </p:nvPr>
        </p:nvSpPr>
        <p:spPr/>
        <p:txBody>
          <a:bodyPr/>
          <a:lstStyle/>
          <a:p>
            <a:fld id="{2B1C7D5F-2404-413A-BF1C-B633DA33D437}"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763167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According to the National Student Clearinghouse Research Center, poverty, not race, ethnicity, national origin or where you attend school - is the best predictor of college attendance and completion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ambr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40%</a:t>
            </a:r>
            <a:r>
              <a:rPr lang="en-US" sz="1200" baseline="0" dirty="0" smtClean="0">
                <a:latin typeface="Cambria" pitchFamily="18" charset="0"/>
              </a:rPr>
              <a:t> of children living in poverty and not prepared for primary school.  </a:t>
            </a:r>
            <a:endParaRPr lang="en-US" sz="1200" dirty="0" smtClean="0">
              <a:latin typeface="Cambria" pitchFamily="18" charset="0"/>
            </a:endParaRPr>
          </a:p>
          <a:p>
            <a:endParaRPr lang="en-US"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067607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itchFamily="18" charset="0"/>
              </a:rPr>
              <a:t>Research shows that these students are 8x less likely to earn a post-secondary credential than their economically stable counterparts</a:t>
            </a:r>
          </a:p>
          <a:p>
            <a:endParaRPr lang="en-US"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648932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000" baseline="0" dirty="0" smtClean="0"/>
              <a:t>Educate Texas, an </a:t>
            </a:r>
            <a:r>
              <a:rPr lang="en-US" sz="1000" baseline="0" dirty="0" err="1" smtClean="0"/>
              <a:t>initative</a:t>
            </a:r>
            <a:r>
              <a:rPr lang="en-US" sz="1000" baseline="0" dirty="0" smtClean="0"/>
              <a:t> of the communities foundation of </a:t>
            </a:r>
            <a:r>
              <a:rPr lang="en-US" sz="1000" baseline="0" dirty="0" err="1" smtClean="0"/>
              <a:t>texas</a:t>
            </a:r>
            <a:r>
              <a:rPr lang="en-US" sz="1000" baseline="0" dirty="0" smtClean="0"/>
              <a:t>, has made tremendous strides  across the state and specifically in the RGV and Dallas area.  Their early college high school and college access network focus has lead to measureable improvement in attainment rates.  We are also supported by collective impact organizations across the state and are hoping to work with the Lumina Foundation in the future as part of their community partnership for attainment.</a:t>
            </a:r>
            <a:endParaRPr lang="en-US" sz="1000"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03355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46C9ABA-68A8-42B7-A7DE-B201320290BE}"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2072547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Talent – what you are good at</a:t>
            </a:r>
          </a:p>
          <a:p>
            <a:r>
              <a:rPr lang="en-US" dirty="0" smtClean="0"/>
              <a:t>Passion – what you love doing</a:t>
            </a:r>
          </a:p>
          <a:p>
            <a:r>
              <a:rPr lang="en-US" dirty="0" smtClean="0"/>
              <a:t>Conscience – What you feel is right, what you should be doing, and</a:t>
            </a:r>
          </a:p>
          <a:p>
            <a:r>
              <a:rPr lang="en-US" dirty="0" smtClean="0"/>
              <a:t>Need – an area where there is pain, where there is a place to add value in all parts of society.</a:t>
            </a:r>
          </a:p>
          <a:p>
            <a:endParaRPr lang="en-US" dirty="0" smtClean="0"/>
          </a:p>
          <a:p>
            <a:r>
              <a:rPr lang="en-US" dirty="0" smtClean="0"/>
              <a:t>Your voice is revealed when you engage in work that taps your talent, fuels your passion, rises out of a great need in your community that you feel drawn by conscience to meet. </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92</a:t>
            </a:fld>
            <a:endParaRPr lang="en-US"/>
          </a:p>
        </p:txBody>
      </p:sp>
    </p:spTree>
    <p:extLst>
      <p:ext uri="{BB962C8B-B14F-4D97-AF65-F5344CB8AC3E}">
        <p14:creationId xmlns:p14="http://schemas.microsoft.com/office/powerpoint/2010/main" val="166200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ALLEVIATE- snap, </a:t>
            </a:r>
            <a:r>
              <a:rPr lang="en-US" dirty="0" err="1" smtClean="0"/>
              <a:t>tanf</a:t>
            </a:r>
            <a:r>
              <a:rPr lang="en-US" dirty="0" smtClean="0"/>
              <a:t>, Medicaid, shelters, most nonprofits</a:t>
            </a:r>
          </a:p>
          <a:p>
            <a:r>
              <a:rPr lang="en-US" dirty="0" smtClean="0"/>
              <a:t>PREVENT – early childhood development, education</a:t>
            </a:r>
          </a:p>
          <a:p>
            <a:r>
              <a:rPr lang="en-US" dirty="0" smtClean="0"/>
              <a:t>SUPPORT TRANSITION – Workforce, healthcare, affordable housing, childcare, transportation</a:t>
            </a:r>
          </a:p>
          <a:p>
            <a:r>
              <a:rPr lang="en-US" dirty="0" smtClean="0"/>
              <a:t>ELIMINATE – Collective Action – poverty is not acceptable</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19</a:t>
            </a:fld>
            <a:endParaRPr lang="en-US"/>
          </a:p>
        </p:txBody>
      </p:sp>
    </p:spTree>
    <p:extLst>
      <p:ext uri="{BB962C8B-B14F-4D97-AF65-F5344CB8AC3E}">
        <p14:creationId xmlns:p14="http://schemas.microsoft.com/office/powerpoint/2010/main" val="1677875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NUMBERS ARE GOING IN THE SAME DIRECTION. IF WE KEEP DOING WHAT WE ARE DOING IT WILL KEEP GETTING WORSE.</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20</a:t>
            </a:fld>
            <a:endParaRPr lang="en-US"/>
          </a:p>
        </p:txBody>
      </p:sp>
    </p:spTree>
    <p:extLst>
      <p:ext uri="{BB962C8B-B14F-4D97-AF65-F5344CB8AC3E}">
        <p14:creationId xmlns:p14="http://schemas.microsoft.com/office/powerpoint/2010/main" val="294364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28</a:t>
            </a:fld>
            <a:endParaRPr lang="en-US"/>
          </a:p>
        </p:txBody>
      </p:sp>
    </p:spTree>
    <p:extLst>
      <p:ext uri="{BB962C8B-B14F-4D97-AF65-F5344CB8AC3E}">
        <p14:creationId xmlns:p14="http://schemas.microsoft.com/office/powerpoint/2010/main" val="417627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NEED - TUITION</a:t>
            </a:r>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30</a:t>
            </a:fld>
            <a:endParaRPr lang="en-US"/>
          </a:p>
        </p:txBody>
      </p:sp>
    </p:spTree>
    <p:extLst>
      <p:ext uri="{BB962C8B-B14F-4D97-AF65-F5344CB8AC3E}">
        <p14:creationId xmlns:p14="http://schemas.microsoft.com/office/powerpoint/2010/main" val="313900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 JOB EMPOWERS AN INDIVIDUAL TO USE HIS POWERS AND ABILITIES TO PROVIDE FOR THEIR OWN FAMILY, RESTORING A SENSE OF PURPOSE,</a:t>
            </a:r>
            <a:r>
              <a:rPr lang="en-US" baseline="0" dirty="0" smtClean="0"/>
              <a:t> HOPE AND DIGNITY</a:t>
            </a:r>
            <a:r>
              <a:rPr lang="en-US" baseline="0" dirty="0" smtClean="0"/>
              <a:t>.</a:t>
            </a:r>
          </a:p>
          <a:p>
            <a:r>
              <a:rPr lang="en-US" baseline="0" dirty="0" smtClean="0"/>
              <a:t>#1 NEED – JOB TRAINING</a:t>
            </a:r>
          </a:p>
          <a:p>
            <a:endParaRPr lang="en-US" dirty="0"/>
          </a:p>
        </p:txBody>
      </p:sp>
      <p:sp>
        <p:nvSpPr>
          <p:cNvPr id="4" name="Slide Number Placeholder 3"/>
          <p:cNvSpPr>
            <a:spLocks noGrp="1"/>
          </p:cNvSpPr>
          <p:nvPr>
            <p:ph type="sldNum" sz="quarter" idx="10"/>
          </p:nvPr>
        </p:nvSpPr>
        <p:spPr/>
        <p:txBody>
          <a:bodyPr/>
          <a:lstStyle/>
          <a:p>
            <a:fld id="{9CBEDF72-B3DE-4340-B8F7-29E69D96C547}" type="slidenum">
              <a:rPr lang="en-US" smtClean="0"/>
              <a:pPr/>
              <a:t>31</a:t>
            </a:fld>
            <a:endParaRPr lang="en-US"/>
          </a:p>
        </p:txBody>
      </p:sp>
    </p:spTree>
    <p:extLst>
      <p:ext uri="{BB962C8B-B14F-4D97-AF65-F5344CB8AC3E}">
        <p14:creationId xmlns:p14="http://schemas.microsoft.com/office/powerpoint/2010/main" val="11556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36715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422991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189920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useBgFill="1">
        <p:nvSpPr>
          <p:cNvPr id="13" name="Rounded Rectangle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9" name="Subtitle 8"/>
          <p:cNvSpPr>
            <a:spLocks noGrp="1"/>
          </p:cNvSpPr>
          <p:nvPr>
            <p:ph type="subTitle" idx="1"/>
          </p:nvPr>
        </p:nvSpPr>
        <p:spPr>
          <a:xfrm>
            <a:off x="1295400" y="2400300"/>
            <a:ext cx="6400800" cy="1200150"/>
          </a:xfrm>
        </p:spPr>
        <p:txBody>
          <a:bodyPr/>
          <a:lstStyle>
            <a:lvl1pPr marL="0" indent="0" algn="ctr">
              <a:buNone/>
              <a:defRPr sz="195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DCDBE89-AD28-4DCF-8F5D-C5D48278BBD8}" type="datetime1">
              <a:rPr lang="en-US" smtClean="0">
                <a:solidFill>
                  <a:srgbClr val="1F497D"/>
                </a:solidFill>
              </a:rPr>
              <a:pPr/>
              <a:t>12/12/2014</a:t>
            </a:fld>
            <a:endParaRPr lang="en-US" dirty="0">
              <a:solidFill>
                <a:srgbClr val="1F497D"/>
              </a:solidFill>
            </a:endParaRPr>
          </a:p>
        </p:txBody>
      </p:sp>
      <p:sp>
        <p:nvSpPr>
          <p:cNvPr id="17" name="Footer Placeholder 16"/>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29" name="Slide Number Placeholder 28"/>
          <p:cNvSpPr>
            <a:spLocks noGrp="1"/>
          </p:cNvSpPr>
          <p:nvPr>
            <p:ph type="sldNum" sz="quarter" idx="12"/>
          </p:nvPr>
        </p:nvSpPr>
        <p:spPr/>
        <p:txBody>
          <a:bodyPr lIns="0" tIns="0" rIns="0" bIns="0">
            <a:noAutofit/>
          </a:bodyPr>
          <a:lstStyle>
            <a:lvl1pPr>
              <a:defRPr sz="1050">
                <a:solidFill>
                  <a:srgbClr val="FFFFFF"/>
                </a:solidFill>
              </a:defRPr>
            </a:lvl1pPr>
          </a:lstStyle>
          <a:p>
            <a:fld id="{B6F15528-21DE-4FAA-801E-634DDDAF4B2B}" type="slidenum">
              <a:rPr lang="en-US" smtClean="0"/>
              <a:pPr/>
              <a:t>‹#›</a:t>
            </a:fld>
            <a:endParaRPr lang="en-US" dirty="0"/>
          </a:p>
        </p:txBody>
      </p:sp>
      <p:sp>
        <p:nvSpPr>
          <p:cNvPr id="7" name="Rectangle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10" name="Rectangle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11" name="Rectangle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921217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83B7E97-D75C-463B-A3E6-4FFFFA87193E}" type="datetime1">
              <a:rPr lang="en-US" smtClean="0">
                <a:solidFill>
                  <a:srgbClr val="1F497D"/>
                </a:solidFill>
              </a:rPr>
              <a:pPr/>
              <a:t>12/12/2014</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338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useBgFill="1">
        <p:nvSpPr>
          <p:cNvPr id="10" name="Rounded Rectangle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2" name="Title 1"/>
          <p:cNvSpPr>
            <a:spLocks noGrp="1"/>
          </p:cNvSpPr>
          <p:nvPr>
            <p:ph type="title"/>
          </p:nvPr>
        </p:nvSpPr>
        <p:spPr>
          <a:xfrm>
            <a:off x="722313" y="714376"/>
            <a:ext cx="7772400" cy="1021556"/>
          </a:xfrm>
        </p:spPr>
        <p:txBody>
          <a:bodyPr anchor="b" anchorCtr="0"/>
          <a:lstStyle>
            <a:lvl1pPr algn="l">
              <a:buNone/>
              <a:defRPr sz="3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3"/>
            <a:ext cx="7772400" cy="1003697"/>
          </a:xfrm>
        </p:spPr>
        <p:txBody>
          <a:bodyPr anchor="t" anchorCtr="0"/>
          <a:lstStyle>
            <a:lvl1pPr marL="0" indent="0">
              <a:buNone/>
              <a:defRPr sz="18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0F5860C-B701-4448-9B88-A38FF661D5C0}" type="datetime1">
              <a:rPr lang="en-US" smtClean="0">
                <a:solidFill>
                  <a:srgbClr val="1F497D"/>
                </a:solidFill>
              </a:rPr>
              <a:pPr/>
              <a:t>12/12/2014</a:t>
            </a:fld>
            <a:endParaRPr lang="en-US" dirty="0">
              <a:solidFill>
                <a:srgbClr val="1F497D"/>
              </a:solidFill>
            </a:endParaRPr>
          </a:p>
        </p:txBody>
      </p:sp>
      <p:sp>
        <p:nvSpPr>
          <p:cNvPr id="5" name="Footer Placeholder 4"/>
          <p:cNvSpPr>
            <a:spLocks noGrp="1"/>
          </p:cNvSpPr>
          <p:nvPr>
            <p:ph type="ftr" sz="quarter" idx="11"/>
          </p:nvPr>
        </p:nvSpPr>
        <p:spPr>
          <a:xfrm>
            <a:off x="800100" y="4629150"/>
            <a:ext cx="4000500" cy="342900"/>
          </a:xfrm>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7" name="Rectangle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8" name="Rectangle 7"/>
          <p:cNvSpPr/>
          <p:nvPr/>
        </p:nvSpPr>
        <p:spPr>
          <a:xfrm>
            <a:off x="69147" y="1756108"/>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9" name="Rectangle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6" name="Slide Number Placeholder 5"/>
          <p:cNvSpPr>
            <a:spLocks noGrp="1"/>
          </p:cNvSpPr>
          <p:nvPr>
            <p:ph type="sldNum" sz="quarter" idx="12"/>
          </p:nvPr>
        </p:nvSpPr>
        <p:spPr>
          <a:xfrm>
            <a:off x="146304" y="4656582"/>
            <a:ext cx="457200" cy="34290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6264879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80CC827-4C13-4E99-9D30-6598FF28B5B0}" type="datetime1">
              <a:rPr lang="en-US" smtClean="0">
                <a:solidFill>
                  <a:srgbClr val="1F497D"/>
                </a:solidFill>
              </a:rPr>
              <a:pPr/>
              <a:t>12/12/2014</a:t>
            </a:fld>
            <a:endParaRPr lang="en-US" dirty="0">
              <a:solidFill>
                <a:srgbClr val="1F497D"/>
              </a:solidFill>
            </a:endParaRPr>
          </a:p>
        </p:txBody>
      </p:sp>
      <p:sp>
        <p:nvSpPr>
          <p:cNvPr id="6" name="Footer Placeholder 5"/>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62594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1800" b="1">
                <a:solidFill>
                  <a:schemeClr val="accent1"/>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0CCF4ED-C575-457A-9561-5C7A6292EAEB}" type="datetime1">
              <a:rPr lang="en-US" smtClean="0">
                <a:solidFill>
                  <a:srgbClr val="1F497D"/>
                </a:solidFill>
              </a:rPr>
              <a:pPr/>
              <a:t>12/12/2014</a:t>
            </a:fld>
            <a:endParaRPr lang="en-US" dirty="0">
              <a:solidFill>
                <a:srgbClr val="1F497D"/>
              </a:solidFill>
            </a:endParaRPr>
          </a:p>
        </p:txBody>
      </p:sp>
      <p:sp>
        <p:nvSpPr>
          <p:cNvPr id="8" name="Footer Placeholder 7"/>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2472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6CF4D49-C79E-418B-AC60-817EC92525E3}" type="datetime1">
              <a:rPr lang="en-US" smtClean="0">
                <a:solidFill>
                  <a:srgbClr val="1F497D"/>
                </a:solidFill>
              </a:rPr>
              <a:pPr/>
              <a:t>12/12/2014</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93880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93713-51EB-48B6-978F-9036ACFAF01D}" type="datetime1">
              <a:rPr lang="en-US" smtClean="0">
                <a:solidFill>
                  <a:srgbClr val="1F497D"/>
                </a:solidFill>
              </a:rPr>
              <a:pPr/>
              <a:t>12/12/2014</a:t>
            </a:fld>
            <a:endParaRPr lang="en-US" dirty="0">
              <a:solidFill>
                <a:srgbClr val="1F497D"/>
              </a:solidFill>
            </a:endParaRPr>
          </a:p>
        </p:txBody>
      </p:sp>
      <p:sp>
        <p:nvSpPr>
          <p:cNvPr id="3" name="Footer Placeholder 2"/>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2773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useBgFill="1">
        <p:nvSpPr>
          <p:cNvPr id="9" name="Rounded Rectangle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2" name="Title 1"/>
          <p:cNvSpPr>
            <a:spLocks noGrp="1"/>
          </p:cNvSpPr>
          <p:nvPr>
            <p:ph type="title"/>
          </p:nvPr>
        </p:nvSpPr>
        <p:spPr>
          <a:xfrm>
            <a:off x="914400" y="204788"/>
            <a:ext cx="7772400" cy="857250"/>
          </a:xfrm>
        </p:spPr>
        <p:txBody>
          <a:bodyPr anchor="b" anchorCtr="0"/>
          <a:lstStyle>
            <a:lvl1pPr algn="l">
              <a:buNone/>
              <a:defRPr sz="3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3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D5DB263-4A75-4030-A9E5-D63DC2682E73}" type="datetime1">
              <a:rPr lang="en-US" smtClean="0">
                <a:solidFill>
                  <a:srgbClr val="1F497D"/>
                </a:solidFill>
              </a:rPr>
              <a:pPr/>
              <a:t>12/12/2014</a:t>
            </a:fld>
            <a:endParaRPr lang="en-US" dirty="0">
              <a:solidFill>
                <a:srgbClr val="1F497D"/>
              </a:solidFill>
            </a:endParaRPr>
          </a:p>
        </p:txBody>
      </p:sp>
      <p:sp>
        <p:nvSpPr>
          <p:cNvPr id="6" name="Footer Placeholder 5"/>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9042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E576A-A487-480A-9E39-1B39B8BFB305}"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7950" y="4039909"/>
            <a:ext cx="1010300" cy="1001198"/>
          </a:xfrm>
          <a:prstGeom prst="rect">
            <a:avLst/>
          </a:prstGeom>
        </p:spPr>
      </p:pic>
    </p:spTree>
    <p:extLst>
      <p:ext uri="{BB962C8B-B14F-4D97-AF65-F5344CB8AC3E}">
        <p14:creationId xmlns:p14="http://schemas.microsoft.com/office/powerpoint/2010/main" val="4125352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1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200"/>
            </a:lvl1pPr>
            <a:lvl2pPr>
              <a:defRPr sz="900"/>
            </a:lvl2pPr>
            <a:lvl3pPr>
              <a:defRPr sz="750"/>
            </a:lvl3pPr>
            <a:lvl4pPr>
              <a:defRPr sz="675"/>
            </a:lvl4pPr>
            <a:lvl5pPr>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66C0436-9E71-43B3-820F-94B4090EE0F5}" type="datetime1">
              <a:rPr lang="en-US" smtClean="0">
                <a:solidFill>
                  <a:srgbClr val="1F497D"/>
                </a:solidFill>
              </a:rPr>
              <a:pPr/>
              <a:t>12/12/2014</a:t>
            </a:fld>
            <a:endParaRPr lang="en-US" dirty="0">
              <a:solidFill>
                <a:srgbClr val="1F497D"/>
              </a:solidFill>
            </a:endParaRPr>
          </a:p>
        </p:txBody>
      </p:sp>
      <p:sp>
        <p:nvSpPr>
          <p:cNvPr id="6" name="Footer Placeholder 5"/>
          <p:cNvSpPr>
            <a:spLocks noGrp="1"/>
          </p:cNvSpPr>
          <p:nvPr>
            <p:ph type="ftr" sz="quarter" idx="11"/>
          </p:nvPr>
        </p:nvSpPr>
        <p:spPr>
          <a:xfrm>
            <a:off x="914400" y="4629150"/>
            <a:ext cx="3886200" cy="342900"/>
          </a:xfrm>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7" name="Slide Number Placeholder 6"/>
          <p:cNvSpPr>
            <a:spLocks noGrp="1"/>
          </p:cNvSpPr>
          <p:nvPr>
            <p:ph type="sldNum" sz="quarter" idx="12"/>
          </p:nvPr>
        </p:nvSpPr>
        <p:spPr>
          <a:xfrm>
            <a:off x="146304" y="4656582"/>
            <a:ext cx="457200" cy="342900"/>
          </a:xfrm>
        </p:spPr>
        <p:txBody>
          <a:bodyPr/>
          <a:lstStyle/>
          <a:p>
            <a:fld id="{B6F15528-21DE-4FAA-801E-634DDDAF4B2B}" type="slidenum">
              <a:rPr lang="en-US" smtClean="0"/>
              <a:pPr/>
              <a:t>‹#›</a:t>
            </a:fld>
            <a:endParaRPr lang="en-US" dirty="0"/>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12" name="Rectangle 11"/>
          <p:cNvSpPr/>
          <p:nvPr/>
        </p:nvSpPr>
        <p:spPr>
          <a:xfrm>
            <a:off x="68509" y="3487857"/>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13" name="Rectangle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3" name="Picture Placeholder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24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2106508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660FF3-E96A-4F7B-B190-083EBDAF0CFE}" type="datetime1">
              <a:rPr lang="en-US" smtClean="0">
                <a:solidFill>
                  <a:srgbClr val="1F497D"/>
                </a:solidFill>
              </a:rPr>
              <a:pPr/>
              <a:t>12/12/2014</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88467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1"/>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0A87C0-615B-4876-B6E0-63921A4607E0}" type="datetime1">
              <a:rPr lang="en-US" smtClean="0">
                <a:solidFill>
                  <a:srgbClr val="1F497D"/>
                </a:solidFill>
              </a:rPr>
              <a:pPr/>
              <a:t>12/12/2014</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62550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 name="Shape 10"/>
          <p:cNvSpPr>
            <a:spLocks noGrp="1"/>
          </p:cNvSpPr>
          <p:nvPr>
            <p:ph type="title"/>
          </p:nvPr>
        </p:nvSpPr>
        <p:spPr>
          <a:xfrm>
            <a:off x="892969" y="863947"/>
            <a:ext cx="7358063" cy="1741289"/>
          </a:xfrm>
          <a:prstGeom prst="rect">
            <a:avLst/>
          </a:prstGeom>
        </p:spPr>
        <p:txBody>
          <a:bodyPr anchor="b">
            <a:normAutofit/>
          </a:bodyPr>
          <a:lstStyle>
            <a:lvl1pPr algn="ctr" defTabSz="308049">
              <a:defRPr sz="4218">
                <a:latin typeface="+mn-lt"/>
                <a:ea typeface="+mn-ea"/>
                <a:cs typeface="+mn-cs"/>
                <a:sym typeface="Helvetica Light"/>
              </a:defRPr>
            </a:lvl1pPr>
          </a:lstStyle>
          <a:p>
            <a:pPr lvl="0">
              <a:defRPr sz="1800"/>
            </a:pPr>
            <a:r>
              <a:rPr sz="4218"/>
              <a:t>Title Text</a:t>
            </a:r>
          </a:p>
        </p:txBody>
      </p:sp>
      <p:sp>
        <p:nvSpPr>
          <p:cNvPr id="11" name="Shape 11"/>
          <p:cNvSpPr>
            <a:spLocks noGrp="1"/>
          </p:cNvSpPr>
          <p:nvPr>
            <p:ph type="body" idx="1"/>
          </p:nvPr>
        </p:nvSpPr>
        <p:spPr>
          <a:xfrm>
            <a:off x="892969" y="2652117"/>
            <a:ext cx="7358063" cy="596057"/>
          </a:xfrm>
          <a:prstGeom prst="rect">
            <a:avLst/>
          </a:prstGeom>
        </p:spPr>
        <p:txBody>
          <a:bodyPr>
            <a:normAutofit/>
          </a:bodyPr>
          <a:lstStyle>
            <a:lvl1pPr algn="ctr" defTabSz="308049">
              <a:defRPr sz="1687">
                <a:latin typeface="+mn-lt"/>
                <a:ea typeface="+mn-ea"/>
                <a:cs typeface="+mn-cs"/>
                <a:sym typeface="Helvetica Light"/>
              </a:defRPr>
            </a:lvl1pPr>
            <a:lvl2pPr indent="120541" algn="ctr" defTabSz="308049">
              <a:defRPr sz="1687">
                <a:latin typeface="+mn-lt"/>
                <a:ea typeface="+mn-ea"/>
                <a:cs typeface="+mn-cs"/>
                <a:sym typeface="Helvetica Light"/>
              </a:defRPr>
            </a:lvl2pPr>
            <a:lvl3pPr indent="241082" algn="ctr" defTabSz="308049">
              <a:defRPr sz="1687">
                <a:latin typeface="+mn-lt"/>
                <a:ea typeface="+mn-ea"/>
                <a:cs typeface="+mn-cs"/>
                <a:sym typeface="Helvetica Light"/>
              </a:defRPr>
            </a:lvl3pPr>
            <a:lvl4pPr indent="361622" algn="ctr" defTabSz="308049">
              <a:defRPr sz="1687">
                <a:latin typeface="+mn-lt"/>
                <a:ea typeface="+mn-ea"/>
                <a:cs typeface="+mn-cs"/>
                <a:sym typeface="Helvetica Light"/>
              </a:defRPr>
            </a:lvl4pPr>
            <a:lvl5pPr indent="482163" algn="ctr" defTabSz="308049">
              <a:defRPr sz="1687">
                <a:latin typeface="+mn-lt"/>
                <a:ea typeface="+mn-ea"/>
                <a:cs typeface="+mn-cs"/>
                <a:sym typeface="Helvetica Light"/>
              </a:defRPr>
            </a:lvl5pPr>
          </a:lstStyle>
          <a:p>
            <a:pPr lvl="0">
              <a:defRPr sz="1800"/>
            </a:pPr>
            <a:r>
              <a:rPr sz="1687"/>
              <a:t>Body Level One</a:t>
            </a:r>
          </a:p>
          <a:p>
            <a:pPr lvl="1">
              <a:defRPr sz="1800"/>
            </a:pPr>
            <a:r>
              <a:rPr sz="1687"/>
              <a:t>Body Level Two</a:t>
            </a:r>
          </a:p>
          <a:p>
            <a:pPr lvl="2">
              <a:defRPr sz="1800"/>
            </a:pPr>
            <a:r>
              <a:rPr sz="1687"/>
              <a:t>Body Level Three</a:t>
            </a:r>
          </a:p>
          <a:p>
            <a:pPr lvl="3">
              <a:defRPr sz="1800"/>
            </a:pPr>
            <a:r>
              <a:rPr sz="1687"/>
              <a:t>Body Level Four</a:t>
            </a:r>
          </a:p>
          <a:p>
            <a:pPr lvl="4">
              <a:defRPr sz="1800"/>
            </a:pPr>
            <a:r>
              <a:rPr sz="1687"/>
              <a:t>Body Level Five</a:t>
            </a:r>
          </a:p>
        </p:txBody>
      </p:sp>
    </p:spTree>
    <p:extLst>
      <p:ext uri="{BB962C8B-B14F-4D97-AF65-F5344CB8AC3E}">
        <p14:creationId xmlns:p14="http://schemas.microsoft.com/office/powerpoint/2010/main" val="11402298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3" name="Shape 13"/>
          <p:cNvSpPr>
            <a:spLocks noGrp="1"/>
          </p:cNvSpPr>
          <p:nvPr>
            <p:ph type="title"/>
          </p:nvPr>
        </p:nvSpPr>
        <p:spPr>
          <a:xfrm>
            <a:off x="892969" y="3542853"/>
            <a:ext cx="7358063" cy="750094"/>
          </a:xfrm>
          <a:prstGeom prst="rect">
            <a:avLst/>
          </a:prstGeom>
        </p:spPr>
        <p:txBody>
          <a:bodyPr anchor="b">
            <a:normAutofit/>
          </a:bodyPr>
          <a:lstStyle>
            <a:lvl1pPr algn="ctr" defTabSz="308049">
              <a:defRPr sz="4218">
                <a:latin typeface="+mn-lt"/>
                <a:ea typeface="+mn-ea"/>
                <a:cs typeface="+mn-cs"/>
                <a:sym typeface="Helvetica Light"/>
              </a:defRPr>
            </a:lvl1pPr>
          </a:lstStyle>
          <a:p>
            <a:pPr lvl="0">
              <a:defRPr sz="1800"/>
            </a:pPr>
            <a:r>
              <a:rPr sz="4218"/>
              <a:t>Title Text</a:t>
            </a:r>
          </a:p>
        </p:txBody>
      </p:sp>
      <p:sp>
        <p:nvSpPr>
          <p:cNvPr id="14" name="Shape 14"/>
          <p:cNvSpPr>
            <a:spLocks noGrp="1"/>
          </p:cNvSpPr>
          <p:nvPr>
            <p:ph type="body" idx="1"/>
          </p:nvPr>
        </p:nvSpPr>
        <p:spPr>
          <a:xfrm>
            <a:off x="892969" y="4319736"/>
            <a:ext cx="7358063" cy="596057"/>
          </a:xfrm>
          <a:prstGeom prst="rect">
            <a:avLst/>
          </a:prstGeom>
        </p:spPr>
        <p:txBody>
          <a:bodyPr>
            <a:normAutofit/>
          </a:bodyPr>
          <a:lstStyle>
            <a:lvl1pPr algn="ctr" defTabSz="308049">
              <a:defRPr sz="1687">
                <a:latin typeface="+mn-lt"/>
                <a:ea typeface="+mn-ea"/>
                <a:cs typeface="+mn-cs"/>
                <a:sym typeface="Helvetica Light"/>
              </a:defRPr>
            </a:lvl1pPr>
            <a:lvl2pPr indent="120541" algn="ctr" defTabSz="308049">
              <a:defRPr sz="1687">
                <a:latin typeface="+mn-lt"/>
                <a:ea typeface="+mn-ea"/>
                <a:cs typeface="+mn-cs"/>
                <a:sym typeface="Helvetica Light"/>
              </a:defRPr>
            </a:lvl2pPr>
            <a:lvl3pPr indent="241082" algn="ctr" defTabSz="308049">
              <a:defRPr sz="1687">
                <a:latin typeface="+mn-lt"/>
                <a:ea typeface="+mn-ea"/>
                <a:cs typeface="+mn-cs"/>
                <a:sym typeface="Helvetica Light"/>
              </a:defRPr>
            </a:lvl3pPr>
            <a:lvl4pPr indent="361622" algn="ctr" defTabSz="308049">
              <a:defRPr sz="1687">
                <a:latin typeface="+mn-lt"/>
                <a:ea typeface="+mn-ea"/>
                <a:cs typeface="+mn-cs"/>
                <a:sym typeface="Helvetica Light"/>
              </a:defRPr>
            </a:lvl4pPr>
            <a:lvl5pPr indent="482163" algn="ctr" defTabSz="308049">
              <a:defRPr sz="1687">
                <a:latin typeface="+mn-lt"/>
                <a:ea typeface="+mn-ea"/>
                <a:cs typeface="+mn-cs"/>
                <a:sym typeface="Helvetica Light"/>
              </a:defRPr>
            </a:lvl5pPr>
          </a:lstStyle>
          <a:p>
            <a:pPr lvl="0">
              <a:defRPr sz="1800"/>
            </a:pPr>
            <a:r>
              <a:rPr sz="1687"/>
              <a:t>Body Level One</a:t>
            </a:r>
          </a:p>
          <a:p>
            <a:pPr lvl="1">
              <a:defRPr sz="1800"/>
            </a:pPr>
            <a:r>
              <a:rPr sz="1687"/>
              <a:t>Body Level Two</a:t>
            </a:r>
          </a:p>
          <a:p>
            <a:pPr lvl="2">
              <a:defRPr sz="1800"/>
            </a:pPr>
            <a:r>
              <a:rPr sz="1687"/>
              <a:t>Body Level Three</a:t>
            </a:r>
          </a:p>
          <a:p>
            <a:pPr lvl="3">
              <a:defRPr sz="1800"/>
            </a:pPr>
            <a:r>
              <a:rPr sz="1687"/>
              <a:t>Body Level Four</a:t>
            </a:r>
          </a:p>
          <a:p>
            <a:pPr lvl="4">
              <a:defRPr sz="1800"/>
            </a:pPr>
            <a:r>
              <a:rPr sz="1687"/>
              <a:t>Body Level Five</a:t>
            </a:r>
          </a:p>
        </p:txBody>
      </p:sp>
    </p:spTree>
    <p:extLst>
      <p:ext uri="{BB962C8B-B14F-4D97-AF65-F5344CB8AC3E}">
        <p14:creationId xmlns:p14="http://schemas.microsoft.com/office/powerpoint/2010/main" val="10535949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6" name="Shape 16"/>
          <p:cNvSpPr>
            <a:spLocks noGrp="1"/>
          </p:cNvSpPr>
          <p:nvPr>
            <p:ph type="title"/>
          </p:nvPr>
        </p:nvSpPr>
        <p:spPr>
          <a:xfrm>
            <a:off x="892969" y="1701106"/>
            <a:ext cx="7358063" cy="1741289"/>
          </a:xfrm>
          <a:prstGeom prst="rect">
            <a:avLst/>
          </a:prstGeom>
        </p:spPr>
        <p:txBody>
          <a:bodyPr anchor="ctr">
            <a:normAutofit/>
          </a:bodyPr>
          <a:lstStyle>
            <a:lvl1pPr algn="ctr" defTabSz="308049">
              <a:defRPr sz="4218">
                <a:latin typeface="+mn-lt"/>
                <a:ea typeface="+mn-ea"/>
                <a:cs typeface="+mn-cs"/>
                <a:sym typeface="Helvetica Light"/>
              </a:defRPr>
            </a:lvl1pPr>
          </a:lstStyle>
          <a:p>
            <a:pPr lvl="0">
              <a:defRPr sz="1800"/>
            </a:pPr>
            <a:r>
              <a:rPr sz="4218"/>
              <a:t>Title Text</a:t>
            </a:r>
          </a:p>
        </p:txBody>
      </p:sp>
    </p:spTree>
    <p:extLst>
      <p:ext uri="{BB962C8B-B14F-4D97-AF65-F5344CB8AC3E}">
        <p14:creationId xmlns:p14="http://schemas.microsoft.com/office/powerpoint/2010/main" val="42038380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8" name="Shape 18"/>
          <p:cNvSpPr>
            <a:spLocks noGrp="1"/>
          </p:cNvSpPr>
          <p:nvPr>
            <p:ph type="title"/>
          </p:nvPr>
        </p:nvSpPr>
        <p:spPr>
          <a:xfrm>
            <a:off x="669727" y="334863"/>
            <a:ext cx="3750469" cy="2102941"/>
          </a:xfrm>
          <a:prstGeom prst="rect">
            <a:avLst/>
          </a:prstGeom>
        </p:spPr>
        <p:txBody>
          <a:bodyPr anchor="b">
            <a:normAutofit/>
          </a:bodyPr>
          <a:lstStyle>
            <a:lvl1pPr algn="ctr" defTabSz="308049">
              <a:defRPr sz="3164">
                <a:latin typeface="+mn-lt"/>
                <a:ea typeface="+mn-ea"/>
                <a:cs typeface="+mn-cs"/>
                <a:sym typeface="Helvetica Light"/>
              </a:defRPr>
            </a:lvl1pPr>
          </a:lstStyle>
          <a:p>
            <a:pPr lvl="0">
              <a:defRPr sz="1800"/>
            </a:pPr>
            <a:r>
              <a:rPr sz="3164"/>
              <a:t>Title Text</a:t>
            </a:r>
          </a:p>
        </p:txBody>
      </p:sp>
      <p:sp>
        <p:nvSpPr>
          <p:cNvPr id="19" name="Shape 19"/>
          <p:cNvSpPr>
            <a:spLocks noGrp="1"/>
          </p:cNvSpPr>
          <p:nvPr>
            <p:ph type="body" idx="1"/>
          </p:nvPr>
        </p:nvSpPr>
        <p:spPr>
          <a:xfrm>
            <a:off x="669727" y="2511475"/>
            <a:ext cx="3750469" cy="2163217"/>
          </a:xfrm>
          <a:prstGeom prst="rect">
            <a:avLst/>
          </a:prstGeom>
        </p:spPr>
        <p:txBody>
          <a:bodyPr>
            <a:normAutofit/>
          </a:bodyPr>
          <a:lstStyle>
            <a:lvl1pPr algn="ctr" defTabSz="308049">
              <a:defRPr sz="1687">
                <a:latin typeface="+mn-lt"/>
                <a:ea typeface="+mn-ea"/>
                <a:cs typeface="+mn-cs"/>
                <a:sym typeface="Helvetica Light"/>
              </a:defRPr>
            </a:lvl1pPr>
            <a:lvl2pPr indent="120541" algn="ctr" defTabSz="308049">
              <a:defRPr sz="1687">
                <a:latin typeface="+mn-lt"/>
                <a:ea typeface="+mn-ea"/>
                <a:cs typeface="+mn-cs"/>
                <a:sym typeface="Helvetica Light"/>
              </a:defRPr>
            </a:lvl2pPr>
            <a:lvl3pPr indent="241082" algn="ctr" defTabSz="308049">
              <a:defRPr sz="1687">
                <a:latin typeface="+mn-lt"/>
                <a:ea typeface="+mn-ea"/>
                <a:cs typeface="+mn-cs"/>
                <a:sym typeface="Helvetica Light"/>
              </a:defRPr>
            </a:lvl3pPr>
            <a:lvl4pPr indent="361622" algn="ctr" defTabSz="308049">
              <a:defRPr sz="1687">
                <a:latin typeface="+mn-lt"/>
                <a:ea typeface="+mn-ea"/>
                <a:cs typeface="+mn-cs"/>
                <a:sym typeface="Helvetica Light"/>
              </a:defRPr>
            </a:lvl4pPr>
            <a:lvl5pPr indent="482163" algn="ctr" defTabSz="308049">
              <a:defRPr sz="1687">
                <a:latin typeface="+mn-lt"/>
                <a:ea typeface="+mn-ea"/>
                <a:cs typeface="+mn-cs"/>
                <a:sym typeface="Helvetica Light"/>
              </a:defRPr>
            </a:lvl5pPr>
          </a:lstStyle>
          <a:p>
            <a:pPr lvl="0">
              <a:defRPr sz="1800"/>
            </a:pPr>
            <a:r>
              <a:rPr sz="1687"/>
              <a:t>Body Level One</a:t>
            </a:r>
          </a:p>
          <a:p>
            <a:pPr lvl="1">
              <a:defRPr sz="1800"/>
            </a:pPr>
            <a:r>
              <a:rPr sz="1687"/>
              <a:t>Body Level Two</a:t>
            </a:r>
          </a:p>
          <a:p>
            <a:pPr lvl="2">
              <a:defRPr sz="1800"/>
            </a:pPr>
            <a:r>
              <a:rPr sz="1687"/>
              <a:t>Body Level Three</a:t>
            </a:r>
          </a:p>
          <a:p>
            <a:pPr lvl="3">
              <a:defRPr sz="1800"/>
            </a:pPr>
            <a:r>
              <a:rPr sz="1687"/>
              <a:t>Body Level Four</a:t>
            </a:r>
          </a:p>
          <a:p>
            <a:pPr lvl="4">
              <a:defRPr sz="1800"/>
            </a:pPr>
            <a:r>
              <a:rPr sz="1687"/>
              <a:t>Body Level Five</a:t>
            </a:r>
          </a:p>
        </p:txBody>
      </p:sp>
    </p:spTree>
    <p:extLst>
      <p:ext uri="{BB962C8B-B14F-4D97-AF65-F5344CB8AC3E}">
        <p14:creationId xmlns:p14="http://schemas.microsoft.com/office/powerpoint/2010/main" val="37508837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21" name="Shape 21"/>
          <p:cNvSpPr>
            <a:spLocks noGrp="1"/>
          </p:cNvSpPr>
          <p:nvPr>
            <p:ph type="title"/>
          </p:nvPr>
        </p:nvSpPr>
        <p:spPr>
          <a:xfrm>
            <a:off x="669727" y="234404"/>
            <a:ext cx="7804547" cy="1138535"/>
          </a:xfrm>
          <a:prstGeom prst="rect">
            <a:avLst/>
          </a:prstGeom>
        </p:spPr>
        <p:txBody>
          <a:bodyPr anchor="ctr">
            <a:normAutofit/>
          </a:bodyPr>
          <a:lstStyle>
            <a:lvl1pPr algn="ctr" defTabSz="308049">
              <a:defRPr sz="4218">
                <a:latin typeface="+mn-lt"/>
                <a:ea typeface="+mn-ea"/>
                <a:cs typeface="+mn-cs"/>
                <a:sym typeface="Helvetica Light"/>
              </a:defRPr>
            </a:lvl1pPr>
          </a:lstStyle>
          <a:p>
            <a:pPr lvl="0">
              <a:defRPr sz="1800"/>
            </a:pPr>
            <a:r>
              <a:rPr sz="4218"/>
              <a:t>Title Text</a:t>
            </a:r>
          </a:p>
        </p:txBody>
      </p:sp>
    </p:spTree>
    <p:extLst>
      <p:ext uri="{BB962C8B-B14F-4D97-AF65-F5344CB8AC3E}">
        <p14:creationId xmlns:p14="http://schemas.microsoft.com/office/powerpoint/2010/main" val="309287717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3" name="Shape 23"/>
          <p:cNvSpPr>
            <a:spLocks noGrp="1"/>
          </p:cNvSpPr>
          <p:nvPr>
            <p:ph type="title"/>
          </p:nvPr>
        </p:nvSpPr>
        <p:spPr>
          <a:xfrm>
            <a:off x="669727" y="234404"/>
            <a:ext cx="7804547" cy="1138535"/>
          </a:xfrm>
          <a:prstGeom prst="rect">
            <a:avLst/>
          </a:prstGeom>
        </p:spPr>
        <p:txBody>
          <a:bodyPr anchor="ctr">
            <a:normAutofit/>
          </a:bodyPr>
          <a:lstStyle>
            <a:lvl1pPr algn="ctr" defTabSz="308049">
              <a:defRPr sz="4218">
                <a:latin typeface="+mn-lt"/>
                <a:ea typeface="+mn-ea"/>
                <a:cs typeface="+mn-cs"/>
                <a:sym typeface="Helvetica Light"/>
              </a:defRPr>
            </a:lvl1pPr>
          </a:lstStyle>
          <a:p>
            <a:pPr lvl="0">
              <a:defRPr sz="1800"/>
            </a:pPr>
            <a:r>
              <a:rPr sz="4218"/>
              <a:t>Title Text</a:t>
            </a:r>
          </a:p>
        </p:txBody>
      </p:sp>
      <p:sp>
        <p:nvSpPr>
          <p:cNvPr id="24" name="Shape 24"/>
          <p:cNvSpPr>
            <a:spLocks noGrp="1"/>
          </p:cNvSpPr>
          <p:nvPr>
            <p:ph type="body" idx="1"/>
          </p:nvPr>
        </p:nvSpPr>
        <p:spPr>
          <a:xfrm>
            <a:off x="669727" y="1372940"/>
            <a:ext cx="7804547" cy="3315146"/>
          </a:xfrm>
          <a:prstGeom prst="rect">
            <a:avLst/>
          </a:prstGeom>
        </p:spPr>
        <p:txBody>
          <a:bodyPr anchor="ctr">
            <a:normAutofit/>
          </a:bodyPr>
          <a:lstStyle>
            <a:lvl1pPr marL="234385" indent="-234385" defTabSz="308049">
              <a:spcBef>
                <a:spcPts val="2215"/>
              </a:spcBef>
              <a:buSzPct val="75000"/>
              <a:buChar char="•"/>
              <a:defRPr sz="1898">
                <a:latin typeface="+mn-lt"/>
                <a:ea typeface="+mn-ea"/>
                <a:cs typeface="+mn-cs"/>
                <a:sym typeface="Helvetica Light"/>
              </a:defRPr>
            </a:lvl1pPr>
            <a:lvl2pPr marL="468770" indent="-234385" defTabSz="308049">
              <a:spcBef>
                <a:spcPts val="2215"/>
              </a:spcBef>
              <a:buSzPct val="75000"/>
              <a:buChar char="•"/>
              <a:defRPr sz="1898">
                <a:latin typeface="+mn-lt"/>
                <a:ea typeface="+mn-ea"/>
                <a:cs typeface="+mn-cs"/>
                <a:sym typeface="Helvetica Light"/>
              </a:defRPr>
            </a:lvl2pPr>
            <a:lvl3pPr marL="703155" indent="-234385" defTabSz="308049">
              <a:spcBef>
                <a:spcPts val="2215"/>
              </a:spcBef>
              <a:buSzPct val="75000"/>
              <a:buChar char="•"/>
              <a:defRPr sz="1898">
                <a:latin typeface="+mn-lt"/>
                <a:ea typeface="+mn-ea"/>
                <a:cs typeface="+mn-cs"/>
                <a:sym typeface="Helvetica Light"/>
              </a:defRPr>
            </a:lvl3pPr>
            <a:lvl4pPr marL="937539" indent="-234385" defTabSz="308049">
              <a:spcBef>
                <a:spcPts val="2215"/>
              </a:spcBef>
              <a:buSzPct val="75000"/>
              <a:buChar char="•"/>
              <a:defRPr sz="1898">
                <a:latin typeface="+mn-lt"/>
                <a:ea typeface="+mn-ea"/>
                <a:cs typeface="+mn-cs"/>
                <a:sym typeface="Helvetica Light"/>
              </a:defRPr>
            </a:lvl4pPr>
            <a:lvl5pPr marL="1171924" indent="-234385" defTabSz="308049">
              <a:spcBef>
                <a:spcPts val="2215"/>
              </a:spcBef>
              <a:buSzPct val="75000"/>
              <a:buChar char="•"/>
              <a:defRPr sz="1898">
                <a:latin typeface="+mn-lt"/>
                <a:ea typeface="+mn-ea"/>
                <a:cs typeface="+mn-cs"/>
                <a:sym typeface="Helvetica Light"/>
              </a:defRPr>
            </a:lvl5p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284258275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6" name="Shape 26"/>
          <p:cNvSpPr>
            <a:spLocks noGrp="1"/>
          </p:cNvSpPr>
          <p:nvPr>
            <p:ph type="title"/>
          </p:nvPr>
        </p:nvSpPr>
        <p:spPr>
          <a:xfrm>
            <a:off x="669727" y="234404"/>
            <a:ext cx="7804547" cy="1138535"/>
          </a:xfrm>
          <a:prstGeom prst="rect">
            <a:avLst/>
          </a:prstGeom>
        </p:spPr>
        <p:txBody>
          <a:bodyPr anchor="ctr">
            <a:normAutofit/>
          </a:bodyPr>
          <a:lstStyle>
            <a:lvl1pPr algn="ctr" defTabSz="308049">
              <a:defRPr sz="4218">
                <a:latin typeface="+mn-lt"/>
                <a:ea typeface="+mn-ea"/>
                <a:cs typeface="+mn-cs"/>
                <a:sym typeface="Helvetica Light"/>
              </a:defRPr>
            </a:lvl1pPr>
          </a:lstStyle>
          <a:p>
            <a:pPr lvl="0">
              <a:defRPr sz="1800"/>
            </a:pPr>
            <a:r>
              <a:rPr sz="4218"/>
              <a:t>Title Text</a:t>
            </a:r>
          </a:p>
        </p:txBody>
      </p:sp>
      <p:sp>
        <p:nvSpPr>
          <p:cNvPr id="27" name="Shape 27"/>
          <p:cNvSpPr>
            <a:spLocks noGrp="1"/>
          </p:cNvSpPr>
          <p:nvPr>
            <p:ph type="body" idx="1"/>
          </p:nvPr>
        </p:nvSpPr>
        <p:spPr>
          <a:xfrm>
            <a:off x="669727" y="1372940"/>
            <a:ext cx="3750469" cy="3315146"/>
          </a:xfrm>
          <a:prstGeom prst="rect">
            <a:avLst/>
          </a:prstGeom>
        </p:spPr>
        <p:txBody>
          <a:bodyPr anchor="ctr">
            <a:normAutofit/>
          </a:bodyPr>
          <a:lstStyle>
            <a:lvl1pPr marL="180811" indent="-180811" defTabSz="308049">
              <a:spcBef>
                <a:spcPts val="1687"/>
              </a:spcBef>
              <a:buSzPct val="75000"/>
              <a:buChar char="•"/>
              <a:defRPr sz="1476">
                <a:latin typeface="+mn-lt"/>
                <a:ea typeface="+mn-ea"/>
                <a:cs typeface="+mn-cs"/>
                <a:sym typeface="Helvetica Light"/>
              </a:defRPr>
            </a:lvl1pPr>
            <a:lvl2pPr marL="361622" indent="-180811" defTabSz="308049">
              <a:spcBef>
                <a:spcPts val="1687"/>
              </a:spcBef>
              <a:buSzPct val="75000"/>
              <a:buChar char="•"/>
              <a:defRPr sz="1476">
                <a:latin typeface="+mn-lt"/>
                <a:ea typeface="+mn-ea"/>
                <a:cs typeface="+mn-cs"/>
                <a:sym typeface="Helvetica Light"/>
              </a:defRPr>
            </a:lvl2pPr>
            <a:lvl3pPr marL="542434" indent="-180811" defTabSz="308049">
              <a:spcBef>
                <a:spcPts val="1687"/>
              </a:spcBef>
              <a:buSzPct val="75000"/>
              <a:buChar char="•"/>
              <a:defRPr sz="1476">
                <a:latin typeface="+mn-lt"/>
                <a:ea typeface="+mn-ea"/>
                <a:cs typeface="+mn-cs"/>
                <a:sym typeface="Helvetica Light"/>
              </a:defRPr>
            </a:lvl3pPr>
            <a:lvl4pPr marL="723245" indent="-180811" defTabSz="308049">
              <a:spcBef>
                <a:spcPts val="1687"/>
              </a:spcBef>
              <a:buSzPct val="75000"/>
              <a:buChar char="•"/>
              <a:defRPr sz="1476">
                <a:latin typeface="+mn-lt"/>
                <a:ea typeface="+mn-ea"/>
                <a:cs typeface="+mn-cs"/>
                <a:sym typeface="Helvetica Light"/>
              </a:defRPr>
            </a:lvl4pPr>
            <a:lvl5pPr marL="904056" indent="-180811" defTabSz="308049">
              <a:spcBef>
                <a:spcPts val="1687"/>
              </a:spcBef>
              <a:buSzPct val="75000"/>
              <a:buChar char="•"/>
              <a:defRPr sz="1476">
                <a:latin typeface="+mn-lt"/>
                <a:ea typeface="+mn-ea"/>
                <a:cs typeface="+mn-cs"/>
                <a:sym typeface="Helvetica Light"/>
              </a:defRPr>
            </a:lvl5pPr>
          </a:lstStyle>
          <a:p>
            <a:pPr lvl="0">
              <a:defRPr sz="1800"/>
            </a:pPr>
            <a:r>
              <a:rPr sz="1476"/>
              <a:t>Body Level One</a:t>
            </a:r>
          </a:p>
          <a:p>
            <a:pPr lvl="1">
              <a:defRPr sz="1800"/>
            </a:pPr>
            <a:r>
              <a:rPr sz="1476"/>
              <a:t>Body Level Two</a:t>
            </a:r>
          </a:p>
          <a:p>
            <a:pPr lvl="2">
              <a:defRPr sz="1800"/>
            </a:pPr>
            <a:r>
              <a:rPr sz="1476"/>
              <a:t>Body Level Three</a:t>
            </a:r>
          </a:p>
          <a:p>
            <a:pPr lvl="3">
              <a:defRPr sz="1800"/>
            </a:pPr>
            <a:r>
              <a:rPr sz="1476"/>
              <a:t>Body Level Four</a:t>
            </a:r>
          </a:p>
          <a:p>
            <a:pPr lvl="4">
              <a:defRPr sz="1800"/>
            </a:pPr>
            <a:r>
              <a:rPr sz="1476"/>
              <a:t>Body Level Five</a:t>
            </a:r>
          </a:p>
        </p:txBody>
      </p:sp>
    </p:spTree>
    <p:extLst>
      <p:ext uri="{BB962C8B-B14F-4D97-AF65-F5344CB8AC3E}">
        <p14:creationId xmlns:p14="http://schemas.microsoft.com/office/powerpoint/2010/main" val="31449418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1925454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669727" y="669727"/>
            <a:ext cx="7804547" cy="3804047"/>
          </a:xfrm>
          <a:prstGeom prst="rect">
            <a:avLst/>
          </a:prstGeom>
        </p:spPr>
        <p:txBody>
          <a:bodyPr anchor="ctr">
            <a:normAutofit/>
          </a:bodyPr>
          <a:lstStyle>
            <a:lvl1pPr marL="234385" indent="-234385" defTabSz="308049">
              <a:spcBef>
                <a:spcPts val="2215"/>
              </a:spcBef>
              <a:buSzPct val="75000"/>
              <a:buChar char="•"/>
              <a:defRPr sz="1898">
                <a:latin typeface="+mn-lt"/>
                <a:ea typeface="+mn-ea"/>
                <a:cs typeface="+mn-cs"/>
                <a:sym typeface="Helvetica Light"/>
              </a:defRPr>
            </a:lvl1pPr>
            <a:lvl2pPr marL="468770" indent="-234385" defTabSz="308049">
              <a:spcBef>
                <a:spcPts val="2215"/>
              </a:spcBef>
              <a:buSzPct val="75000"/>
              <a:buChar char="•"/>
              <a:defRPr sz="1898">
                <a:latin typeface="+mn-lt"/>
                <a:ea typeface="+mn-ea"/>
                <a:cs typeface="+mn-cs"/>
                <a:sym typeface="Helvetica Light"/>
              </a:defRPr>
            </a:lvl2pPr>
            <a:lvl3pPr marL="703155" indent="-234385" defTabSz="308049">
              <a:spcBef>
                <a:spcPts val="2215"/>
              </a:spcBef>
              <a:buSzPct val="75000"/>
              <a:buChar char="•"/>
              <a:defRPr sz="1898">
                <a:latin typeface="+mn-lt"/>
                <a:ea typeface="+mn-ea"/>
                <a:cs typeface="+mn-cs"/>
                <a:sym typeface="Helvetica Light"/>
              </a:defRPr>
            </a:lvl3pPr>
            <a:lvl4pPr marL="937539" indent="-234385" defTabSz="308049">
              <a:spcBef>
                <a:spcPts val="2215"/>
              </a:spcBef>
              <a:buSzPct val="75000"/>
              <a:buChar char="•"/>
              <a:defRPr sz="1898">
                <a:latin typeface="+mn-lt"/>
                <a:ea typeface="+mn-ea"/>
                <a:cs typeface="+mn-cs"/>
                <a:sym typeface="Helvetica Light"/>
              </a:defRPr>
            </a:lvl4pPr>
            <a:lvl5pPr marL="1171924" indent="-234385" defTabSz="308049">
              <a:spcBef>
                <a:spcPts val="2215"/>
              </a:spcBef>
              <a:buSzPct val="75000"/>
              <a:buChar char="•"/>
              <a:defRPr sz="1898">
                <a:latin typeface="+mn-lt"/>
                <a:ea typeface="+mn-ea"/>
                <a:cs typeface="+mn-cs"/>
                <a:sym typeface="Helvetica Light"/>
              </a:defRPr>
            </a:lvl5p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154398398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2148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43438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3587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16451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5" name="Shape 35"/>
          <p:cNvSpPr>
            <a:spLocks noGrp="1"/>
          </p:cNvSpPr>
          <p:nvPr>
            <p:ph type="sldNum" sz="quarter" idx="2"/>
          </p:nvPr>
        </p:nvSpPr>
        <p:spPr>
          <a:xfrm>
            <a:off x="6553200" y="4773574"/>
            <a:ext cx="2133600" cy="261223"/>
          </a:xfrm>
          <a:prstGeom prst="rect">
            <a:avLst/>
          </a:prstGeom>
        </p:spPr>
        <p:txBody>
          <a:bodyPr lIns="65023" tIns="65023" rIns="65023" bIns="65023" anchor="ctr"/>
          <a:lstStyle>
            <a:lvl1pPr algn="r">
              <a:defRPr sz="844">
                <a:solidFill>
                  <a:srgbClr val="898989"/>
                </a:solidFill>
                <a:uFill>
                  <a:solidFill>
                    <a:srgbClr val="898989"/>
                  </a:solidFill>
                </a:u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372735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sp>
        <p:nvSpPr>
          <p:cNvPr id="37" name="Shape 37"/>
          <p:cNvSpPr>
            <a:spLocks noGrp="1"/>
          </p:cNvSpPr>
          <p:nvPr>
            <p:ph type="sldNum" sz="quarter" idx="2"/>
          </p:nvPr>
        </p:nvSpPr>
        <p:spPr>
          <a:xfrm>
            <a:off x="6553200" y="4740535"/>
            <a:ext cx="2133600" cy="326109"/>
          </a:xfrm>
          <a:prstGeom prst="rect">
            <a:avLst/>
          </a:prstGeom>
        </p:spPr>
        <p:txBody>
          <a:bodyPr lIns="65021" tIns="65021" rIns="65021" bIns="65021"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38" name="Shape 38"/>
          <p:cNvSpPr>
            <a:spLocks noGrp="1"/>
          </p:cNvSpPr>
          <p:nvPr>
            <p:ph type="title"/>
          </p:nvPr>
        </p:nvSpPr>
        <p:spPr>
          <a:xfrm>
            <a:off x="457200" y="69056"/>
            <a:ext cx="8229601" cy="1131094"/>
          </a:xfrm>
          <a:prstGeom prst="rect">
            <a:avLst/>
          </a:prstGeom>
        </p:spPr>
        <p:txBody>
          <a:bodyPr lIns="65021" tIns="65021" rIns="65021" bIns="65021" anchor="ctr"/>
          <a:lstStyle>
            <a:lvl1pPr>
              <a:defRPr>
                <a:uFill>
                  <a:solidFill/>
                </a:uFill>
              </a:defRPr>
            </a:lvl1pPr>
          </a:lstStyle>
          <a:p>
            <a:pPr lvl="0">
              <a:defRPr sz="1800">
                <a:uFillTx/>
              </a:defRPr>
            </a:pPr>
            <a:r>
              <a:rPr sz="844">
                <a:uFill>
                  <a:solidFill/>
                </a:uFill>
              </a:rPr>
              <a:t>Title Text</a:t>
            </a:r>
          </a:p>
        </p:txBody>
      </p:sp>
      <p:sp>
        <p:nvSpPr>
          <p:cNvPr id="39" name="Shape 39"/>
          <p:cNvSpPr>
            <a:spLocks noGrp="1"/>
          </p:cNvSpPr>
          <p:nvPr>
            <p:ph type="body" idx="1"/>
          </p:nvPr>
        </p:nvSpPr>
        <p:spPr>
          <a:xfrm>
            <a:off x="457199" y="1200150"/>
            <a:ext cx="4038601" cy="3943351"/>
          </a:xfrm>
          <a:prstGeom prst="rect">
            <a:avLst/>
          </a:prstGeom>
        </p:spPr>
        <p:txBody>
          <a:bodyPr lIns="65021" tIns="65021" rIns="65021" bIns="65021"/>
          <a:lstStyle>
            <a:lvl1pPr>
              <a:defRPr>
                <a:uFill>
                  <a:solidFill/>
                </a:uFill>
              </a:defRPr>
            </a:lvl1pPr>
            <a:lvl2pPr>
              <a:defRPr>
                <a:uFill>
                  <a:solidFill/>
                </a:uFill>
              </a:defRPr>
            </a:lvl2pPr>
            <a:lvl3pPr>
              <a:defRPr>
                <a:uFill>
                  <a:solidFill/>
                </a:uFill>
              </a:defRPr>
            </a:lvl3pPr>
            <a:lvl4pPr>
              <a:defRPr>
                <a:uFill>
                  <a:solidFill/>
                </a:uFill>
              </a:defRPr>
            </a:lvl4pPr>
            <a:lvl5pPr>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311047364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p>
            <a:pPr lvl="0">
              <a:defRPr sz="1800"/>
            </a:pPr>
            <a:r>
              <a:rPr sz="844"/>
              <a:t>Title Text</a:t>
            </a:r>
          </a:p>
        </p:txBody>
      </p:sp>
      <p:sp>
        <p:nvSpPr>
          <p:cNvPr id="42" name="Shape 42"/>
          <p:cNvSpPr>
            <a:spLocks noGrp="1"/>
          </p:cNvSpPr>
          <p:nvPr>
            <p:ph type="body" idx="1"/>
          </p:nvPr>
        </p:nvSpPr>
        <p:spPr>
          <a:prstGeom prst="rect">
            <a:avLst/>
          </a:prstGeom>
        </p:spPr>
        <p:txBody>
          <a:bodyPr/>
          <a:lstStyle/>
          <a:p>
            <a:pPr lvl="0">
              <a:defRPr sz="1800"/>
            </a:pPr>
            <a:r>
              <a:rPr sz="844"/>
              <a:t>Body Level One</a:t>
            </a:r>
          </a:p>
          <a:p>
            <a:pPr lvl="1">
              <a:defRPr sz="1800"/>
            </a:pPr>
            <a:r>
              <a:rPr sz="844"/>
              <a:t>Body Level Two</a:t>
            </a:r>
          </a:p>
          <a:p>
            <a:pPr lvl="2">
              <a:defRPr sz="1800"/>
            </a:pPr>
            <a:r>
              <a:rPr sz="844"/>
              <a:t>Body Level Three</a:t>
            </a:r>
          </a:p>
          <a:p>
            <a:pPr lvl="3">
              <a:defRPr sz="1800"/>
            </a:pPr>
            <a:r>
              <a:rPr sz="844"/>
              <a:t>Body Level Four</a:t>
            </a:r>
          </a:p>
          <a:p>
            <a:pPr lvl="4">
              <a:defRPr sz="1800"/>
            </a:pPr>
            <a:r>
              <a:rPr sz="844"/>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389078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Default">
    <p:spTree>
      <p:nvGrpSpPr>
        <p:cNvPr id="1" name=""/>
        <p:cNvGrpSpPr/>
        <p:nvPr/>
      </p:nvGrpSpPr>
      <p:grpSpPr>
        <a:xfrm>
          <a:off x="0" y="0"/>
          <a:ext cx="0" cy="0"/>
          <a:chOff x="0" y="0"/>
          <a:chExt cx="0" cy="0"/>
        </a:xfrm>
      </p:grpSpPr>
      <p:pic>
        <p:nvPicPr>
          <p:cNvPr id="45"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46"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47" name="Shape 47"/>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48" name="Shape 48"/>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25468156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3_Default">
    <p:spTree>
      <p:nvGrpSpPr>
        <p:cNvPr id="1" name=""/>
        <p:cNvGrpSpPr/>
        <p:nvPr/>
      </p:nvGrpSpPr>
      <p:grpSpPr>
        <a:xfrm>
          <a:off x="0" y="0"/>
          <a:ext cx="0" cy="0"/>
          <a:chOff x="0" y="0"/>
          <a:chExt cx="0" cy="0"/>
        </a:xfrm>
      </p:grpSpPr>
      <p:pic>
        <p:nvPicPr>
          <p:cNvPr id="50"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51"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52" name="Shape 52"/>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53" name="Shape 53"/>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21664633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2514988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4_Default">
    <p:spTree>
      <p:nvGrpSpPr>
        <p:cNvPr id="1" name=""/>
        <p:cNvGrpSpPr/>
        <p:nvPr/>
      </p:nvGrpSpPr>
      <p:grpSpPr>
        <a:xfrm>
          <a:off x="0" y="0"/>
          <a:ext cx="0" cy="0"/>
          <a:chOff x="0" y="0"/>
          <a:chExt cx="0" cy="0"/>
        </a:xfrm>
      </p:grpSpPr>
      <p:sp>
        <p:nvSpPr>
          <p:cNvPr id="55" name="Shape 55"/>
          <p:cNvSpPr>
            <a:spLocks noGrp="1"/>
          </p:cNvSpPr>
          <p:nvPr>
            <p:ph type="sldNum" sz="quarter" idx="2"/>
          </p:nvPr>
        </p:nvSpPr>
        <p:spPr>
          <a:xfrm>
            <a:off x="6553200" y="4740535"/>
            <a:ext cx="2133600" cy="326109"/>
          </a:xfrm>
          <a:prstGeom prst="rect">
            <a:avLst/>
          </a:prstGeom>
        </p:spPr>
        <p:txBody>
          <a:bodyPr lIns="65021" tIns="65021" rIns="65021" bIns="65021"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56" name="Shape 56"/>
          <p:cNvSpPr>
            <a:spLocks noGrp="1"/>
          </p:cNvSpPr>
          <p:nvPr>
            <p:ph type="title"/>
          </p:nvPr>
        </p:nvSpPr>
        <p:spPr>
          <a:xfrm>
            <a:off x="457200" y="205977"/>
            <a:ext cx="8229601" cy="994173"/>
          </a:xfrm>
          <a:prstGeom prst="rect">
            <a:avLst/>
          </a:prstGeom>
        </p:spPr>
        <p:txBody>
          <a:bodyPr lIns="65022" tIns="65022" rIns="65022" bIns="65022"/>
          <a:lstStyle>
            <a:lvl1pPr>
              <a:defRPr>
                <a:uFill>
                  <a:solidFill/>
                </a:uFill>
              </a:defRPr>
            </a:lvl1pPr>
          </a:lstStyle>
          <a:p>
            <a:pPr lvl="0">
              <a:defRPr sz="1800">
                <a:uFillTx/>
              </a:defRPr>
            </a:pPr>
            <a:r>
              <a:rPr sz="844">
                <a:uFill>
                  <a:solidFill/>
                </a:uFill>
              </a:rPr>
              <a:t>Title Text</a:t>
            </a:r>
          </a:p>
        </p:txBody>
      </p:sp>
      <p:sp>
        <p:nvSpPr>
          <p:cNvPr id="57" name="Shape 57"/>
          <p:cNvSpPr>
            <a:spLocks noGrp="1"/>
          </p:cNvSpPr>
          <p:nvPr>
            <p:ph type="body" idx="1"/>
          </p:nvPr>
        </p:nvSpPr>
        <p:spPr>
          <a:prstGeom prst="rect">
            <a:avLst/>
          </a:prstGeom>
        </p:spPr>
        <p:txBody>
          <a:bodyPr lIns="65021" tIns="65021" rIns="65021" bIns="65021"/>
          <a:lstStyle>
            <a:lvl1pPr>
              <a:defRPr>
                <a:uFill>
                  <a:solidFill/>
                </a:uFill>
              </a:defRPr>
            </a:lvl1pPr>
            <a:lvl2pPr>
              <a:defRPr>
                <a:uFill>
                  <a:solidFill/>
                </a:uFill>
              </a:defRPr>
            </a:lvl2pPr>
            <a:lvl3pPr>
              <a:defRPr>
                <a:uFill>
                  <a:solidFill/>
                </a:uFill>
              </a:defRPr>
            </a:lvl3pPr>
            <a:lvl4pPr>
              <a:defRPr>
                <a:uFill>
                  <a:solidFill/>
                </a:uFill>
              </a:defRPr>
            </a:lvl4pPr>
            <a:lvl5pPr>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12517149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5_Default">
    <p:spTree>
      <p:nvGrpSpPr>
        <p:cNvPr id="1" name=""/>
        <p:cNvGrpSpPr/>
        <p:nvPr/>
      </p:nvGrpSpPr>
      <p:grpSpPr>
        <a:xfrm>
          <a:off x="0" y="0"/>
          <a:ext cx="0" cy="0"/>
          <a:chOff x="0" y="0"/>
          <a:chExt cx="0" cy="0"/>
        </a:xfrm>
      </p:grpSpPr>
      <p:sp>
        <p:nvSpPr>
          <p:cNvPr id="59" name="Shape 59"/>
          <p:cNvSpPr>
            <a:spLocks noGrp="1"/>
          </p:cNvSpPr>
          <p:nvPr>
            <p:ph type="sldNum" sz="quarter" idx="2"/>
          </p:nvPr>
        </p:nvSpPr>
        <p:spPr>
          <a:xfrm>
            <a:off x="6553200" y="4740535"/>
            <a:ext cx="2133600" cy="326109"/>
          </a:xfrm>
          <a:prstGeom prst="rect">
            <a:avLst/>
          </a:prstGeom>
        </p:spPr>
        <p:txBody>
          <a:bodyPr lIns="65021" tIns="65021" rIns="65021" bIns="65021"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60" name="Shape 60"/>
          <p:cNvSpPr>
            <a:spLocks noGrp="1"/>
          </p:cNvSpPr>
          <p:nvPr>
            <p:ph type="title"/>
          </p:nvPr>
        </p:nvSpPr>
        <p:spPr>
          <a:xfrm>
            <a:off x="457200" y="69056"/>
            <a:ext cx="8229601" cy="1131094"/>
          </a:xfrm>
          <a:prstGeom prst="rect">
            <a:avLst/>
          </a:prstGeom>
        </p:spPr>
        <p:txBody>
          <a:bodyPr lIns="65021" tIns="65021" rIns="65021" bIns="65021" anchor="ctr"/>
          <a:lstStyle>
            <a:lvl1pPr>
              <a:defRPr>
                <a:uFill>
                  <a:solidFill/>
                </a:uFill>
              </a:defRPr>
            </a:lvl1pPr>
          </a:lstStyle>
          <a:p>
            <a:pPr lvl="0">
              <a:defRPr sz="1800">
                <a:uFillTx/>
              </a:defRPr>
            </a:pPr>
            <a:r>
              <a:rPr sz="844">
                <a:uFill>
                  <a:solidFill/>
                </a:uFill>
              </a:rPr>
              <a:t>Title Text</a:t>
            </a:r>
          </a:p>
        </p:txBody>
      </p:sp>
      <p:sp>
        <p:nvSpPr>
          <p:cNvPr id="61" name="Shape 61"/>
          <p:cNvSpPr>
            <a:spLocks noGrp="1"/>
          </p:cNvSpPr>
          <p:nvPr>
            <p:ph type="body" idx="1"/>
          </p:nvPr>
        </p:nvSpPr>
        <p:spPr>
          <a:prstGeom prst="rect">
            <a:avLst/>
          </a:prstGeom>
        </p:spPr>
        <p:txBody>
          <a:bodyPr lIns="65021" tIns="65021" rIns="65021" bIns="65021"/>
          <a:lstStyle>
            <a:lvl1pPr>
              <a:defRPr>
                <a:uFill>
                  <a:solidFill/>
                </a:uFill>
              </a:defRPr>
            </a:lvl1pPr>
            <a:lvl2pPr>
              <a:defRPr>
                <a:uFill>
                  <a:solidFill/>
                </a:uFill>
              </a:defRPr>
            </a:lvl2pPr>
            <a:lvl3pPr>
              <a:defRPr>
                <a:uFill>
                  <a:solidFill/>
                </a:uFill>
              </a:defRPr>
            </a:lvl3pPr>
            <a:lvl4pPr>
              <a:defRPr>
                <a:uFill>
                  <a:solidFill/>
                </a:uFill>
              </a:defRPr>
            </a:lvl4pPr>
            <a:lvl5pPr>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399403106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6_Default">
    <p:spTree>
      <p:nvGrpSpPr>
        <p:cNvPr id="1" name=""/>
        <p:cNvGrpSpPr/>
        <p:nvPr/>
      </p:nvGrpSpPr>
      <p:grpSpPr>
        <a:xfrm>
          <a:off x="0" y="0"/>
          <a:ext cx="0" cy="0"/>
          <a:chOff x="0" y="0"/>
          <a:chExt cx="0" cy="0"/>
        </a:xfrm>
      </p:grpSpPr>
      <p:pic>
        <p:nvPicPr>
          <p:cNvPr id="63"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64"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65" name="Shape 65"/>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66" name="Shape 66"/>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153907792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7_Default">
    <p:spTree>
      <p:nvGrpSpPr>
        <p:cNvPr id="1" name=""/>
        <p:cNvGrpSpPr/>
        <p:nvPr/>
      </p:nvGrpSpPr>
      <p:grpSpPr>
        <a:xfrm>
          <a:off x="0" y="0"/>
          <a:ext cx="0" cy="0"/>
          <a:chOff x="0" y="0"/>
          <a:chExt cx="0" cy="0"/>
        </a:xfrm>
      </p:grpSpPr>
      <p:sp>
        <p:nvSpPr>
          <p:cNvPr id="68" name="Shape 68"/>
          <p:cNvSpPr>
            <a:spLocks noGrp="1"/>
          </p:cNvSpPr>
          <p:nvPr>
            <p:ph type="sldNum" sz="quarter" idx="2"/>
          </p:nvPr>
        </p:nvSpPr>
        <p:spPr>
          <a:xfrm>
            <a:off x="6553200" y="4740535"/>
            <a:ext cx="2133600" cy="326109"/>
          </a:xfrm>
          <a:prstGeom prst="rect">
            <a:avLst/>
          </a:prstGeom>
        </p:spPr>
        <p:txBody>
          <a:bodyPr lIns="65021" tIns="65021" rIns="65021" bIns="65021"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69" name="Shape 69"/>
          <p:cNvSpPr>
            <a:spLocks noGrp="1"/>
          </p:cNvSpPr>
          <p:nvPr>
            <p:ph type="title"/>
          </p:nvPr>
        </p:nvSpPr>
        <p:spPr>
          <a:xfrm>
            <a:off x="457200" y="205977"/>
            <a:ext cx="8229601" cy="994173"/>
          </a:xfrm>
          <a:prstGeom prst="rect">
            <a:avLst/>
          </a:prstGeom>
        </p:spPr>
        <p:txBody>
          <a:bodyPr lIns="65022" tIns="65022" rIns="65022" bIns="65022"/>
          <a:lstStyle>
            <a:lvl1pPr>
              <a:defRPr>
                <a:uFill>
                  <a:solidFill/>
                </a:uFill>
              </a:defRPr>
            </a:lvl1pPr>
          </a:lstStyle>
          <a:p>
            <a:pPr lvl="0">
              <a:defRPr sz="1800">
                <a:uFillTx/>
              </a:defRPr>
            </a:pPr>
            <a:r>
              <a:rPr sz="844">
                <a:uFill>
                  <a:solidFill/>
                </a:uFill>
              </a:rPr>
              <a:t>Title Text</a:t>
            </a:r>
          </a:p>
        </p:txBody>
      </p:sp>
      <p:sp>
        <p:nvSpPr>
          <p:cNvPr id="70" name="Shape 70"/>
          <p:cNvSpPr>
            <a:spLocks noGrp="1"/>
          </p:cNvSpPr>
          <p:nvPr>
            <p:ph type="body" idx="1"/>
          </p:nvPr>
        </p:nvSpPr>
        <p:spPr>
          <a:prstGeom prst="rect">
            <a:avLst/>
          </a:prstGeom>
        </p:spPr>
        <p:txBody>
          <a:bodyPr lIns="65021" tIns="65021" rIns="65021" bIns="65021"/>
          <a:lstStyle>
            <a:lvl1pPr>
              <a:defRPr>
                <a:uFill>
                  <a:solidFill/>
                </a:uFill>
              </a:defRPr>
            </a:lvl1pPr>
            <a:lvl2pPr>
              <a:defRPr>
                <a:uFill>
                  <a:solidFill/>
                </a:uFill>
              </a:defRPr>
            </a:lvl2pPr>
            <a:lvl3pPr>
              <a:defRPr>
                <a:uFill>
                  <a:solidFill/>
                </a:uFill>
              </a:defRPr>
            </a:lvl3pPr>
            <a:lvl4pPr>
              <a:defRPr>
                <a:uFill>
                  <a:solidFill/>
                </a:uFill>
              </a:defRPr>
            </a:lvl4pPr>
            <a:lvl5pPr>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102284640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8_Default">
    <p:spTree>
      <p:nvGrpSpPr>
        <p:cNvPr id="1" name=""/>
        <p:cNvGrpSpPr/>
        <p:nvPr/>
      </p:nvGrpSpPr>
      <p:grpSpPr>
        <a:xfrm>
          <a:off x="0" y="0"/>
          <a:ext cx="0" cy="0"/>
          <a:chOff x="0" y="0"/>
          <a:chExt cx="0" cy="0"/>
        </a:xfrm>
      </p:grpSpPr>
      <p:sp>
        <p:nvSpPr>
          <p:cNvPr id="72" name="Shape 72"/>
          <p:cNvSpPr>
            <a:spLocks noGrp="1"/>
          </p:cNvSpPr>
          <p:nvPr>
            <p:ph type="sldNum" sz="quarter" idx="2"/>
          </p:nvPr>
        </p:nvSpPr>
        <p:spPr>
          <a:xfrm>
            <a:off x="6553200" y="4740535"/>
            <a:ext cx="2133600" cy="326109"/>
          </a:xfrm>
          <a:prstGeom prst="rect">
            <a:avLst/>
          </a:prstGeom>
        </p:spPr>
        <p:txBody>
          <a:bodyPr lIns="65021" tIns="65021" rIns="65021" bIns="65021"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73" name="Shape 73"/>
          <p:cNvSpPr>
            <a:spLocks noGrp="1"/>
          </p:cNvSpPr>
          <p:nvPr>
            <p:ph type="title"/>
          </p:nvPr>
        </p:nvSpPr>
        <p:spPr>
          <a:xfrm>
            <a:off x="457200" y="69056"/>
            <a:ext cx="8229601" cy="1131094"/>
          </a:xfrm>
          <a:prstGeom prst="rect">
            <a:avLst/>
          </a:prstGeom>
        </p:spPr>
        <p:txBody>
          <a:bodyPr lIns="65021" tIns="65021" rIns="65021" bIns="65021" anchor="ctr"/>
          <a:lstStyle>
            <a:lvl1pPr>
              <a:defRPr>
                <a:uFill>
                  <a:solidFill/>
                </a:uFill>
              </a:defRPr>
            </a:lvl1pPr>
          </a:lstStyle>
          <a:p>
            <a:pPr lvl="0">
              <a:defRPr sz="1800">
                <a:uFillTx/>
              </a:defRPr>
            </a:pPr>
            <a:r>
              <a:rPr sz="844">
                <a:uFill>
                  <a:solidFill/>
                </a:uFill>
              </a:rPr>
              <a:t>Title Text</a:t>
            </a:r>
          </a:p>
        </p:txBody>
      </p:sp>
      <p:sp>
        <p:nvSpPr>
          <p:cNvPr id="74" name="Shape 74"/>
          <p:cNvSpPr>
            <a:spLocks noGrp="1"/>
          </p:cNvSpPr>
          <p:nvPr>
            <p:ph type="body" idx="1"/>
          </p:nvPr>
        </p:nvSpPr>
        <p:spPr>
          <a:prstGeom prst="rect">
            <a:avLst/>
          </a:prstGeom>
        </p:spPr>
        <p:txBody>
          <a:bodyPr lIns="65021" tIns="65021" rIns="65021" bIns="65021"/>
          <a:lstStyle>
            <a:lvl1pPr>
              <a:defRPr>
                <a:uFill>
                  <a:solidFill/>
                </a:uFill>
              </a:defRPr>
            </a:lvl1pPr>
            <a:lvl2pPr>
              <a:defRPr>
                <a:uFill>
                  <a:solidFill/>
                </a:uFill>
              </a:defRPr>
            </a:lvl2pPr>
            <a:lvl3pPr>
              <a:defRPr>
                <a:uFill>
                  <a:solidFill/>
                </a:uFill>
              </a:defRPr>
            </a:lvl3pPr>
            <a:lvl4pPr>
              <a:defRPr>
                <a:uFill>
                  <a:solidFill/>
                </a:uFill>
              </a:defRPr>
            </a:lvl4pPr>
            <a:lvl5pPr>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33757177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9_Default">
    <p:spTree>
      <p:nvGrpSpPr>
        <p:cNvPr id="1" name=""/>
        <p:cNvGrpSpPr/>
        <p:nvPr/>
      </p:nvGrpSpPr>
      <p:grpSpPr>
        <a:xfrm>
          <a:off x="0" y="0"/>
          <a:ext cx="0" cy="0"/>
          <a:chOff x="0" y="0"/>
          <a:chExt cx="0" cy="0"/>
        </a:xfrm>
      </p:grpSpPr>
      <p:pic>
        <p:nvPicPr>
          <p:cNvPr id="76"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77"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78" name="Shape 78"/>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79" name="Shape 79"/>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76720676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10_Default">
    <p:spTree>
      <p:nvGrpSpPr>
        <p:cNvPr id="1" name=""/>
        <p:cNvGrpSpPr/>
        <p:nvPr/>
      </p:nvGrpSpPr>
      <p:grpSpPr>
        <a:xfrm>
          <a:off x="0" y="0"/>
          <a:ext cx="0" cy="0"/>
          <a:chOff x="0" y="0"/>
          <a:chExt cx="0" cy="0"/>
        </a:xfrm>
      </p:grpSpPr>
      <p:pic>
        <p:nvPicPr>
          <p:cNvPr id="81"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82"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83" name="Shape 83"/>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84" name="Shape 84"/>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104961311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1_Default">
    <p:spTree>
      <p:nvGrpSpPr>
        <p:cNvPr id="1" name=""/>
        <p:cNvGrpSpPr/>
        <p:nvPr/>
      </p:nvGrpSpPr>
      <p:grpSpPr>
        <a:xfrm>
          <a:off x="0" y="0"/>
          <a:ext cx="0" cy="0"/>
          <a:chOff x="0" y="0"/>
          <a:chExt cx="0" cy="0"/>
        </a:xfrm>
      </p:grpSpPr>
      <p:pic>
        <p:nvPicPr>
          <p:cNvPr id="86" name="image1.png"/>
          <p:cNvPicPr/>
          <p:nvPr/>
        </p:nvPicPr>
        <p:blipFill>
          <a:blip r:embed="rId2">
            <a:extLst/>
          </a:blip>
          <a:stretch>
            <a:fillRect/>
          </a:stretch>
        </p:blipFill>
        <p:spPr>
          <a:xfrm>
            <a:off x="-60325" y="4837509"/>
            <a:ext cx="9264650" cy="141686"/>
          </a:xfrm>
          <a:prstGeom prst="rect">
            <a:avLst/>
          </a:prstGeom>
          <a:ln w="12700">
            <a:miter lim="400000"/>
          </a:ln>
        </p:spPr>
      </p:pic>
      <p:pic>
        <p:nvPicPr>
          <p:cNvPr id="87" name="image2.png"/>
          <p:cNvPicPr/>
          <p:nvPr/>
        </p:nvPicPr>
        <p:blipFill>
          <a:blip r:embed="rId3">
            <a:extLst/>
          </a:blip>
          <a:stretch>
            <a:fillRect/>
          </a:stretch>
        </p:blipFill>
        <p:spPr>
          <a:xfrm>
            <a:off x="-60325" y="4892278"/>
            <a:ext cx="9264650" cy="315516"/>
          </a:xfrm>
          <a:prstGeom prst="rect">
            <a:avLst/>
          </a:prstGeom>
          <a:ln w="12700">
            <a:miter lim="400000"/>
          </a:ln>
        </p:spPr>
      </p:pic>
      <p:sp>
        <p:nvSpPr>
          <p:cNvPr id="88" name="Shape 88"/>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89" name="Shape 89"/>
          <p:cNvSpPr>
            <a:spLocks noGrp="1"/>
          </p:cNvSpPr>
          <p:nvPr>
            <p:ph type="sldNum" sz="quarter" idx="2"/>
          </p:nvPr>
        </p:nvSpPr>
        <p:spPr>
          <a:xfrm>
            <a:off x="6553200" y="4805884"/>
            <a:ext cx="2133600" cy="194221"/>
          </a:xfrm>
          <a:prstGeom prst="rect">
            <a:avLst/>
          </a:prstGeom>
        </p:spPr>
        <p:txBody>
          <a:bodyPr anchor="ctr"/>
          <a:lstStyle>
            <a:lvl1pPr algn="r"/>
          </a:lstStyle>
          <a:p>
            <a:fld id="{86CB4B4D-7CA3-9044-876B-883B54F8677D}" type="slidenum">
              <a:rPr/>
              <a:pPr/>
              <a:t>‹#›</a:t>
            </a:fld>
            <a:endParaRPr/>
          </a:p>
        </p:txBody>
      </p:sp>
    </p:spTree>
    <p:extLst>
      <p:ext uri="{BB962C8B-B14F-4D97-AF65-F5344CB8AC3E}">
        <p14:creationId xmlns:p14="http://schemas.microsoft.com/office/powerpoint/2010/main" val="390164506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2_Default">
    <p:spTree>
      <p:nvGrpSpPr>
        <p:cNvPr id="1" name=""/>
        <p:cNvGrpSpPr/>
        <p:nvPr/>
      </p:nvGrpSpPr>
      <p:grpSpPr>
        <a:xfrm>
          <a:off x="0" y="0"/>
          <a:ext cx="0" cy="0"/>
          <a:chOff x="0" y="0"/>
          <a:chExt cx="0" cy="0"/>
        </a:xfrm>
      </p:grpSpPr>
      <p:sp>
        <p:nvSpPr>
          <p:cNvPr id="91" name="Shape 91"/>
          <p:cNvSpPr>
            <a:spLocks noGrp="1"/>
          </p:cNvSpPr>
          <p:nvPr>
            <p:ph type="sldNum" sz="quarter" idx="2"/>
          </p:nvPr>
        </p:nvSpPr>
        <p:spPr>
          <a:xfrm>
            <a:off x="6553200" y="4773576"/>
            <a:ext cx="2133600" cy="261219"/>
          </a:xfrm>
          <a:prstGeom prst="rect">
            <a:avLst/>
          </a:prstGeom>
        </p:spPr>
        <p:txBody>
          <a:bodyPr lIns="65021" tIns="65021" rIns="65021" bIns="65021" anchor="ctr"/>
          <a:lstStyle>
            <a:lvl1pPr algn="r">
              <a:defRPr sz="844">
                <a:solidFill>
                  <a:srgbClr val="898989"/>
                </a:solidFill>
                <a:uFill>
                  <a:solidFill>
                    <a:srgbClr val="898989"/>
                  </a:solidFill>
                </a:u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39811239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pPr lvl="0">
              <a:defRPr sz="1800"/>
            </a:pPr>
            <a:r>
              <a:rPr sz="844"/>
              <a:t>Title Text</a:t>
            </a:r>
          </a:p>
        </p:txBody>
      </p:sp>
      <p:sp>
        <p:nvSpPr>
          <p:cNvPr id="94" name="Shape 94"/>
          <p:cNvSpPr>
            <a:spLocks noGrp="1"/>
          </p:cNvSpPr>
          <p:nvPr>
            <p:ph type="body" idx="1"/>
          </p:nvPr>
        </p:nvSpPr>
        <p:spPr>
          <a:prstGeom prst="rect">
            <a:avLst/>
          </a:prstGeom>
        </p:spPr>
        <p:txBody>
          <a:bodyPr/>
          <a:lstStyle/>
          <a:p>
            <a:pPr lvl="0">
              <a:defRPr sz="1800"/>
            </a:pPr>
            <a:r>
              <a:rPr sz="844"/>
              <a:t>Body Level One</a:t>
            </a:r>
          </a:p>
          <a:p>
            <a:pPr lvl="1">
              <a:defRPr sz="1800"/>
            </a:pPr>
            <a:r>
              <a:rPr sz="844"/>
              <a:t>Body Level Two</a:t>
            </a:r>
          </a:p>
          <a:p>
            <a:pPr lvl="2">
              <a:defRPr sz="1800"/>
            </a:pPr>
            <a:r>
              <a:rPr sz="844"/>
              <a:t>Body Level Three</a:t>
            </a:r>
          </a:p>
          <a:p>
            <a:pPr lvl="3">
              <a:defRPr sz="1800"/>
            </a:pPr>
            <a:r>
              <a:rPr sz="844"/>
              <a:t>Body Level Four</a:t>
            </a:r>
          </a:p>
          <a:p>
            <a:pPr lvl="4">
              <a:defRPr sz="1800"/>
            </a:pPr>
            <a:r>
              <a:rPr sz="844"/>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63523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3818681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3_Default">
    <p:spTree>
      <p:nvGrpSpPr>
        <p:cNvPr id="1" name=""/>
        <p:cNvGrpSpPr/>
        <p:nvPr/>
      </p:nvGrpSpPr>
      <p:grpSpPr>
        <a:xfrm>
          <a:off x="0" y="0"/>
          <a:ext cx="0" cy="0"/>
          <a:chOff x="0" y="0"/>
          <a:chExt cx="0" cy="0"/>
        </a:xfrm>
      </p:grpSpPr>
      <p:sp>
        <p:nvSpPr>
          <p:cNvPr id="97" name="Shape 97"/>
          <p:cNvSpPr>
            <a:spLocks noGrp="1"/>
          </p:cNvSpPr>
          <p:nvPr>
            <p:ph type="sldNum" sz="quarter" idx="2"/>
          </p:nvPr>
        </p:nvSpPr>
        <p:spPr>
          <a:xfrm>
            <a:off x="6553200" y="4740534"/>
            <a:ext cx="2133600" cy="326111"/>
          </a:xfrm>
          <a:prstGeom prst="rect">
            <a:avLst/>
          </a:prstGeom>
        </p:spPr>
        <p:txBody>
          <a:bodyPr lIns="65022" tIns="65022" rIns="65022" bIns="65022" anchor="ctr"/>
          <a:lstStyle>
            <a:lvl1pPr algn="r">
              <a:defRPr>
                <a:uFill>
                  <a:solidFill/>
                </a:uFill>
                <a:latin typeface="Calibri"/>
                <a:ea typeface="Calibri"/>
                <a:cs typeface="Calibri"/>
                <a:sym typeface="Calibri"/>
              </a:defRPr>
            </a:lvl1pPr>
          </a:lstStyle>
          <a:p>
            <a:fld id="{86CB4B4D-7CA3-9044-876B-883B54F8677D}" type="slidenum">
              <a:rPr/>
              <a:pPr/>
              <a:t>‹#›</a:t>
            </a:fld>
            <a:endParaRPr/>
          </a:p>
        </p:txBody>
      </p:sp>
      <p:sp>
        <p:nvSpPr>
          <p:cNvPr id="98" name="Shape 98"/>
          <p:cNvSpPr>
            <a:spLocks noGrp="1"/>
          </p:cNvSpPr>
          <p:nvPr>
            <p:ph type="title"/>
          </p:nvPr>
        </p:nvSpPr>
        <p:spPr>
          <a:xfrm>
            <a:off x="457200" y="69056"/>
            <a:ext cx="8229601" cy="1131094"/>
          </a:xfrm>
          <a:prstGeom prst="rect">
            <a:avLst/>
          </a:prstGeom>
        </p:spPr>
        <p:txBody>
          <a:bodyPr lIns="65022" tIns="65022" rIns="65022" bIns="65022" anchor="ctr"/>
          <a:lstStyle>
            <a:lvl1pPr>
              <a:defRPr>
                <a:uFill>
                  <a:solidFill/>
                </a:uFill>
              </a:defRPr>
            </a:lvl1pPr>
          </a:lstStyle>
          <a:p>
            <a:pPr lvl="0">
              <a:defRPr sz="1800">
                <a:uFillTx/>
              </a:defRPr>
            </a:pPr>
            <a:r>
              <a:rPr sz="844">
                <a:uFill>
                  <a:solidFill/>
                </a:uFill>
              </a:rPr>
              <a:t>Title Text</a:t>
            </a:r>
          </a:p>
        </p:txBody>
      </p:sp>
      <p:sp>
        <p:nvSpPr>
          <p:cNvPr id="99" name="Shape 99"/>
          <p:cNvSpPr>
            <a:spLocks noGrp="1"/>
          </p:cNvSpPr>
          <p:nvPr>
            <p:ph type="body" idx="1"/>
          </p:nvPr>
        </p:nvSpPr>
        <p:spPr>
          <a:prstGeom prst="rect">
            <a:avLst/>
          </a:prstGeom>
        </p:spPr>
        <p:txBody>
          <a:bodyPr lIns="65022" tIns="65022" rIns="65022" bIns="65022"/>
          <a:lstStyle>
            <a:lvl1pPr>
              <a:defRPr>
                <a:uFill>
                  <a:solidFill/>
                </a:uFill>
              </a:defRPr>
            </a:lvl1pPr>
            <a:lvl2pPr indent="120541">
              <a:defRPr>
                <a:uFill>
                  <a:solidFill/>
                </a:uFill>
              </a:defRPr>
            </a:lvl2pPr>
            <a:lvl3pPr indent="241082">
              <a:defRPr>
                <a:uFill>
                  <a:solidFill/>
                </a:uFill>
              </a:defRPr>
            </a:lvl3pPr>
            <a:lvl4pPr indent="361622">
              <a:defRPr>
                <a:uFill>
                  <a:solidFill/>
                </a:uFill>
              </a:defRPr>
            </a:lvl4pPr>
            <a:lvl5pPr indent="482163">
              <a:defRPr>
                <a:uFill>
                  <a:solidFill/>
                </a:uFill>
              </a:defRPr>
            </a:lvl5p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259932471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Title &amp; Bullets">
    <p:spTree>
      <p:nvGrpSpPr>
        <p:cNvPr id="1" name=""/>
        <p:cNvGrpSpPr/>
        <p:nvPr/>
      </p:nvGrpSpPr>
      <p:grpSpPr>
        <a:xfrm>
          <a:off x="0" y="0"/>
          <a:ext cx="0" cy="0"/>
          <a:chOff x="0" y="0"/>
          <a:chExt cx="0" cy="0"/>
        </a:xfrm>
      </p:grpSpPr>
      <p:sp>
        <p:nvSpPr>
          <p:cNvPr id="101" name="Shape 101"/>
          <p:cNvSpPr>
            <a:spLocks noGrp="1"/>
          </p:cNvSpPr>
          <p:nvPr>
            <p:ph type="title"/>
          </p:nvPr>
        </p:nvSpPr>
        <p:spPr>
          <a:xfrm>
            <a:off x="669727" y="234404"/>
            <a:ext cx="7804547" cy="1138535"/>
          </a:xfrm>
          <a:prstGeom prst="rect">
            <a:avLst/>
          </a:prstGeom>
        </p:spPr>
        <p:txBody>
          <a:bodyPr anchor="ctr">
            <a:normAutofit/>
          </a:bodyPr>
          <a:lstStyle>
            <a:lvl1pPr algn="ctr" defTabSz="308049">
              <a:defRPr sz="4218">
                <a:latin typeface="+mn-lt"/>
                <a:ea typeface="+mn-ea"/>
                <a:cs typeface="+mn-cs"/>
                <a:sym typeface="Helvetica Light"/>
              </a:defRPr>
            </a:lvl1pPr>
          </a:lstStyle>
          <a:p>
            <a:pPr lvl="0">
              <a:defRPr sz="1800"/>
            </a:pPr>
            <a:r>
              <a:rPr sz="4218"/>
              <a:t>Title Text</a:t>
            </a:r>
          </a:p>
        </p:txBody>
      </p:sp>
      <p:sp>
        <p:nvSpPr>
          <p:cNvPr id="102" name="Shape 102"/>
          <p:cNvSpPr>
            <a:spLocks noGrp="1"/>
          </p:cNvSpPr>
          <p:nvPr>
            <p:ph type="body" idx="1"/>
          </p:nvPr>
        </p:nvSpPr>
        <p:spPr>
          <a:xfrm>
            <a:off x="669727" y="1372940"/>
            <a:ext cx="7804547" cy="3315146"/>
          </a:xfrm>
          <a:prstGeom prst="rect">
            <a:avLst/>
          </a:prstGeom>
        </p:spPr>
        <p:txBody>
          <a:bodyPr anchor="ctr">
            <a:normAutofit/>
          </a:bodyPr>
          <a:lstStyle>
            <a:lvl1pPr marL="234385" indent="-234385" defTabSz="308049">
              <a:spcBef>
                <a:spcPts val="2215"/>
              </a:spcBef>
              <a:buSzPct val="75000"/>
              <a:buChar char="•"/>
              <a:defRPr sz="1898">
                <a:latin typeface="+mn-lt"/>
                <a:ea typeface="+mn-ea"/>
                <a:cs typeface="+mn-cs"/>
                <a:sym typeface="Helvetica Light"/>
              </a:defRPr>
            </a:lvl1pPr>
            <a:lvl2pPr marL="468770" indent="-234385" defTabSz="308049">
              <a:spcBef>
                <a:spcPts val="2215"/>
              </a:spcBef>
              <a:buSzPct val="75000"/>
              <a:buChar char="•"/>
              <a:defRPr sz="1898">
                <a:latin typeface="+mn-lt"/>
                <a:ea typeface="+mn-ea"/>
                <a:cs typeface="+mn-cs"/>
                <a:sym typeface="Helvetica Light"/>
              </a:defRPr>
            </a:lvl2pPr>
            <a:lvl3pPr marL="703155" indent="-234385" defTabSz="308049">
              <a:spcBef>
                <a:spcPts val="2215"/>
              </a:spcBef>
              <a:buSzPct val="75000"/>
              <a:buChar char="•"/>
              <a:defRPr sz="1898">
                <a:latin typeface="+mn-lt"/>
                <a:ea typeface="+mn-ea"/>
                <a:cs typeface="+mn-cs"/>
                <a:sym typeface="Helvetica Light"/>
              </a:defRPr>
            </a:lvl3pPr>
            <a:lvl4pPr marL="937539" indent="-234385" defTabSz="308049">
              <a:spcBef>
                <a:spcPts val="2215"/>
              </a:spcBef>
              <a:buSzPct val="75000"/>
              <a:buChar char="•"/>
              <a:defRPr sz="1898">
                <a:latin typeface="+mn-lt"/>
                <a:ea typeface="+mn-ea"/>
                <a:cs typeface="+mn-cs"/>
                <a:sym typeface="Helvetica Light"/>
              </a:defRPr>
            </a:lvl4pPr>
            <a:lvl5pPr marL="1171924" indent="-234385" defTabSz="308049">
              <a:spcBef>
                <a:spcPts val="2215"/>
              </a:spcBef>
              <a:buSzPct val="75000"/>
              <a:buChar char="•"/>
              <a:defRPr sz="1898">
                <a:latin typeface="+mn-lt"/>
                <a:ea typeface="+mn-ea"/>
                <a:cs typeface="+mn-cs"/>
                <a:sym typeface="Helvetica Light"/>
              </a:defRPr>
            </a:lvl5pPr>
          </a:lstStyle>
          <a:p>
            <a:pPr lvl="0">
              <a:defRPr sz="1800"/>
            </a:pPr>
            <a:r>
              <a:rPr sz="1898"/>
              <a:t>Body Level One</a:t>
            </a:r>
          </a:p>
          <a:p>
            <a:pPr lvl="1">
              <a:defRPr sz="1800"/>
            </a:pPr>
            <a:r>
              <a:rPr sz="1898"/>
              <a:t>Body Level Two</a:t>
            </a:r>
          </a:p>
          <a:p>
            <a:pPr lvl="2">
              <a:defRPr sz="1800"/>
            </a:pPr>
            <a:r>
              <a:rPr sz="1898"/>
              <a:t>Body Level Three</a:t>
            </a:r>
          </a:p>
          <a:p>
            <a:pPr lvl="3">
              <a:defRPr sz="1800"/>
            </a:pPr>
            <a:r>
              <a:rPr sz="1898"/>
              <a:t>Body Level Four</a:t>
            </a:r>
          </a:p>
          <a:p>
            <a:pPr lvl="4">
              <a:defRPr sz="1800"/>
            </a:pPr>
            <a:r>
              <a:rPr sz="1898"/>
              <a:t>Body Level Five</a:t>
            </a:r>
          </a:p>
        </p:txBody>
      </p:sp>
    </p:spTree>
    <p:extLst>
      <p:ext uri="{BB962C8B-B14F-4D97-AF65-F5344CB8AC3E}">
        <p14:creationId xmlns:p14="http://schemas.microsoft.com/office/powerpoint/2010/main" val="38873095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4_Default">
    <p:spTree>
      <p:nvGrpSpPr>
        <p:cNvPr id="1" name=""/>
        <p:cNvGrpSpPr/>
        <p:nvPr/>
      </p:nvGrpSpPr>
      <p:grpSpPr>
        <a:xfrm>
          <a:off x="0" y="0"/>
          <a:ext cx="0" cy="0"/>
          <a:chOff x="0" y="0"/>
          <a:chExt cx="0" cy="0"/>
        </a:xfrm>
      </p:grpSpPr>
      <p:sp>
        <p:nvSpPr>
          <p:cNvPr id="104" name="Shape 104"/>
          <p:cNvSpPr>
            <a:spLocks noGrp="1"/>
          </p:cNvSpPr>
          <p:nvPr>
            <p:ph type="sldNum" sz="quarter" idx="2"/>
          </p:nvPr>
        </p:nvSpPr>
        <p:spPr>
          <a:xfrm>
            <a:off x="6553200" y="4773576"/>
            <a:ext cx="2133600" cy="261219"/>
          </a:xfrm>
          <a:prstGeom prst="rect">
            <a:avLst/>
          </a:prstGeom>
        </p:spPr>
        <p:txBody>
          <a:bodyPr lIns="65021" tIns="65021" rIns="65021" bIns="65021" anchor="ctr"/>
          <a:lstStyle>
            <a:lvl1pPr algn="r">
              <a:defRPr sz="844">
                <a:solidFill>
                  <a:srgbClr val="898989"/>
                </a:solidFill>
                <a:uFill>
                  <a:solidFill>
                    <a:srgbClr val="898989"/>
                  </a:solidFill>
                </a:u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83938120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5_Default">
    <p:spTree>
      <p:nvGrpSpPr>
        <p:cNvPr id="1" name=""/>
        <p:cNvGrpSpPr/>
        <p:nvPr/>
      </p:nvGrpSpPr>
      <p:grpSpPr>
        <a:xfrm>
          <a:off x="0" y="0"/>
          <a:ext cx="0" cy="0"/>
          <a:chOff x="0" y="0"/>
          <a:chExt cx="0" cy="0"/>
        </a:xfrm>
      </p:grpSpPr>
      <p:sp>
        <p:nvSpPr>
          <p:cNvPr id="106" name="Shape 106"/>
          <p:cNvSpPr>
            <a:spLocks noGrp="1"/>
          </p:cNvSpPr>
          <p:nvPr>
            <p:ph type="sldNum" sz="quarter" idx="2"/>
          </p:nvPr>
        </p:nvSpPr>
        <p:spPr>
          <a:xfrm>
            <a:off x="6553200" y="4773576"/>
            <a:ext cx="2133600" cy="261219"/>
          </a:xfrm>
          <a:prstGeom prst="rect">
            <a:avLst/>
          </a:prstGeom>
        </p:spPr>
        <p:txBody>
          <a:bodyPr lIns="65021" tIns="65021" rIns="65021" bIns="65021" anchor="ctr"/>
          <a:lstStyle>
            <a:lvl1pPr algn="r">
              <a:defRPr sz="844">
                <a:solidFill>
                  <a:srgbClr val="898989"/>
                </a:solidFill>
                <a:uFill>
                  <a:solidFill>
                    <a:srgbClr val="898989"/>
                  </a:solidFill>
                </a:u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6933279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6_Default">
    <p:spTree>
      <p:nvGrpSpPr>
        <p:cNvPr id="1" name=""/>
        <p:cNvGrpSpPr/>
        <p:nvPr/>
      </p:nvGrpSpPr>
      <p:grpSpPr>
        <a:xfrm>
          <a:off x="0" y="0"/>
          <a:ext cx="0" cy="0"/>
          <a:chOff x="0" y="0"/>
          <a:chExt cx="0" cy="0"/>
        </a:xfrm>
      </p:grpSpPr>
      <p:sp>
        <p:nvSpPr>
          <p:cNvPr id="108" name="Shape 108"/>
          <p:cNvSpPr>
            <a:spLocks noGrp="1"/>
          </p:cNvSpPr>
          <p:nvPr>
            <p:ph type="sldNum" sz="quarter" idx="2"/>
          </p:nvPr>
        </p:nvSpPr>
        <p:spPr>
          <a:xfrm>
            <a:off x="6553200" y="4773576"/>
            <a:ext cx="2133600" cy="261219"/>
          </a:xfrm>
          <a:prstGeom prst="rect">
            <a:avLst/>
          </a:prstGeom>
        </p:spPr>
        <p:txBody>
          <a:bodyPr lIns="65021" tIns="65021" rIns="65021" bIns="65021" anchor="ctr"/>
          <a:lstStyle>
            <a:lvl1pPr algn="r">
              <a:defRPr sz="844">
                <a:solidFill>
                  <a:srgbClr val="898989"/>
                </a:solidFill>
                <a:uFill>
                  <a:solidFill>
                    <a:srgbClr val="898989"/>
                  </a:solidFill>
                </a:u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3284976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17_Default">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6553200" y="4773576"/>
            <a:ext cx="2133600" cy="261219"/>
          </a:xfrm>
          <a:prstGeom prst="rect">
            <a:avLst/>
          </a:prstGeom>
        </p:spPr>
        <p:txBody>
          <a:bodyPr lIns="65021" tIns="65021" rIns="65021" bIns="65021" anchor="ctr"/>
          <a:lstStyle>
            <a:lvl1pPr algn="r">
              <a:defRPr sz="844">
                <a:solidFill>
                  <a:srgbClr val="898989"/>
                </a:solidFill>
                <a:uFill>
                  <a:solidFill>
                    <a:srgbClr val="898989"/>
                  </a:solidFill>
                </a:u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90858204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12" name="Shape 112"/>
          <p:cNvSpPr/>
          <p:nvPr/>
        </p:nvSpPr>
        <p:spPr>
          <a:xfrm>
            <a:off x="228600" y="171451"/>
            <a:ext cx="8695945" cy="4526281"/>
          </a:xfrm>
          <a:prstGeom prst="roundRect">
            <a:avLst>
              <a:gd name="adj" fmla="val 1272"/>
            </a:avLst>
          </a:prstGeom>
          <a:gradFill>
            <a:gsLst>
              <a:gs pos="0">
                <a:srgbClr val="024C90"/>
              </a:gs>
              <a:gs pos="100000">
                <a:srgbClr val="45A4FC"/>
              </a:gs>
            </a:gsLst>
            <a:lin ang="5400000"/>
          </a:gradFill>
          <a:ln w="12700">
            <a:miter lim="400000"/>
          </a:ln>
        </p:spPr>
        <p:txBody>
          <a:bodyPr lIns="0" tIns="0" rIns="0" bIns="0" anchor="ctr"/>
          <a:lstStyle/>
          <a:p>
            <a:pPr algn="ctr" defTabSz="308049">
              <a:defRPr sz="5100">
                <a:solidFill>
                  <a:srgbClr val="FFFFFF"/>
                </a:solidFill>
              </a:defRPr>
            </a:pPr>
            <a:endParaRPr sz="2689" kern="0">
              <a:solidFill>
                <a:srgbClr val="FFFFFF"/>
              </a:solidFill>
              <a:sym typeface="Helvetica Light"/>
            </a:endParaRPr>
          </a:p>
        </p:txBody>
      </p:sp>
      <p:grpSp>
        <p:nvGrpSpPr>
          <p:cNvPr id="118" name="Group 118"/>
          <p:cNvGrpSpPr/>
          <p:nvPr/>
        </p:nvGrpSpPr>
        <p:grpSpPr>
          <a:xfrm>
            <a:off x="211665" y="4015472"/>
            <a:ext cx="8723377" cy="998686"/>
            <a:chOff x="0" y="0"/>
            <a:chExt cx="12406579" cy="1893803"/>
          </a:xfrm>
        </p:grpSpPr>
        <p:sp>
          <p:nvSpPr>
            <p:cNvPr id="113" name="Shape 113"/>
            <p:cNvSpPr/>
            <p:nvPr/>
          </p:nvSpPr>
          <p:spPr>
            <a:xfrm>
              <a:off x="8310409" y="206538"/>
              <a:ext cx="4096171" cy="1016808"/>
            </a:xfrm>
            <a:custGeom>
              <a:avLst/>
              <a:gdLst/>
              <a:ahLst/>
              <a:cxnLst>
                <a:cxn ang="0">
                  <a:pos x="wd2" y="hd2"/>
                </a:cxn>
                <a:cxn ang="5400000">
                  <a:pos x="wd2" y="hd2"/>
                </a:cxn>
                <a:cxn ang="10800000">
                  <a:pos x="wd2" y="hd2"/>
                </a:cxn>
                <a:cxn ang="16200000">
                  <a:pos x="wd2" y="hd2"/>
                </a:cxn>
              </a:cxnLst>
              <a:rect l="0" t="0" r="r" b="b"/>
              <a:pathLst>
                <a:path w="21600" h="21600" extrusionOk="0">
                  <a:moveTo>
                    <a:pt x="21552" y="0"/>
                  </a:moveTo>
                  <a:lnTo>
                    <a:pt x="20642" y="607"/>
                  </a:lnTo>
                  <a:lnTo>
                    <a:pt x="19716" y="1282"/>
                  </a:lnTo>
                  <a:lnTo>
                    <a:pt x="18774" y="2025"/>
                  </a:lnTo>
                  <a:lnTo>
                    <a:pt x="17800" y="2768"/>
                  </a:lnTo>
                  <a:lnTo>
                    <a:pt x="16811" y="3645"/>
                  </a:lnTo>
                  <a:lnTo>
                    <a:pt x="15789" y="4523"/>
                  </a:lnTo>
                  <a:lnTo>
                    <a:pt x="14751" y="5535"/>
                  </a:lnTo>
                  <a:lnTo>
                    <a:pt x="13682" y="6548"/>
                  </a:lnTo>
                  <a:lnTo>
                    <a:pt x="11750" y="8505"/>
                  </a:lnTo>
                  <a:lnTo>
                    <a:pt x="9866" y="10260"/>
                  </a:lnTo>
                  <a:lnTo>
                    <a:pt x="8062" y="11880"/>
                  </a:lnTo>
                  <a:lnTo>
                    <a:pt x="6322" y="13433"/>
                  </a:lnTo>
                  <a:lnTo>
                    <a:pt x="4662" y="14783"/>
                  </a:lnTo>
                  <a:lnTo>
                    <a:pt x="3049" y="15998"/>
                  </a:lnTo>
                  <a:lnTo>
                    <a:pt x="1501" y="17145"/>
                  </a:lnTo>
                  <a:lnTo>
                    <a:pt x="0" y="18158"/>
                  </a:lnTo>
                  <a:lnTo>
                    <a:pt x="1038" y="18765"/>
                  </a:lnTo>
                  <a:lnTo>
                    <a:pt x="2027" y="19305"/>
                  </a:lnTo>
                  <a:lnTo>
                    <a:pt x="2985" y="19778"/>
                  </a:lnTo>
                  <a:lnTo>
                    <a:pt x="3927" y="20183"/>
                  </a:lnTo>
                  <a:lnTo>
                    <a:pt x="4837" y="20588"/>
                  </a:lnTo>
                  <a:lnTo>
                    <a:pt x="5715" y="20858"/>
                  </a:lnTo>
                  <a:lnTo>
                    <a:pt x="6561" y="21128"/>
                  </a:lnTo>
                  <a:lnTo>
                    <a:pt x="7392" y="21330"/>
                  </a:lnTo>
                  <a:lnTo>
                    <a:pt x="8206" y="21465"/>
                  </a:lnTo>
                  <a:lnTo>
                    <a:pt x="8988" y="21533"/>
                  </a:lnTo>
                  <a:lnTo>
                    <a:pt x="9738" y="21600"/>
                  </a:lnTo>
                  <a:lnTo>
                    <a:pt x="10473" y="21600"/>
                  </a:lnTo>
                  <a:lnTo>
                    <a:pt x="11191" y="21533"/>
                  </a:lnTo>
                  <a:lnTo>
                    <a:pt x="11894" y="21465"/>
                  </a:lnTo>
                  <a:lnTo>
                    <a:pt x="12564" y="21330"/>
                  </a:lnTo>
                  <a:lnTo>
                    <a:pt x="13219" y="21128"/>
                  </a:lnTo>
                  <a:lnTo>
                    <a:pt x="13841" y="20925"/>
                  </a:lnTo>
                  <a:lnTo>
                    <a:pt x="14464" y="20655"/>
                  </a:lnTo>
                  <a:lnTo>
                    <a:pt x="15645" y="19980"/>
                  </a:lnTo>
                  <a:lnTo>
                    <a:pt x="16763" y="19170"/>
                  </a:lnTo>
                  <a:lnTo>
                    <a:pt x="17816" y="18225"/>
                  </a:lnTo>
                  <a:lnTo>
                    <a:pt x="18327" y="17685"/>
                  </a:lnTo>
                  <a:lnTo>
                    <a:pt x="18822" y="17145"/>
                  </a:lnTo>
                  <a:lnTo>
                    <a:pt x="19780" y="15930"/>
                  </a:lnTo>
                  <a:lnTo>
                    <a:pt x="20690" y="14580"/>
                  </a:lnTo>
                  <a:lnTo>
                    <a:pt x="21568" y="13163"/>
                  </a:lnTo>
                  <a:lnTo>
                    <a:pt x="21600" y="13095"/>
                  </a:lnTo>
                  <a:lnTo>
                    <a:pt x="21600" y="0"/>
                  </a:lnTo>
                  <a:lnTo>
                    <a:pt x="21552" y="0"/>
                  </a:lnTo>
                  <a:close/>
                </a:path>
              </a:pathLst>
            </a:custGeom>
            <a:solidFill>
              <a:srgbClr val="DCDEE0">
                <a:alpha val="29000"/>
              </a:srgbClr>
            </a:solidFill>
            <a:ln w="12700" cap="flat">
              <a:noFill/>
              <a:miter lim="400000"/>
            </a:ln>
            <a:effectLst/>
          </p:spPr>
          <p:txBody>
            <a:bodyPr wrap="square" lIns="0" tIns="0" rIns="0" bIns="0" numCol="1" anchor="t">
              <a:noAutofit/>
            </a:bodyPr>
            <a:lstStyle/>
            <a:p>
              <a:pPr algn="ctr" defTabSz="308049">
                <a:defRPr sz="5100"/>
              </a:pPr>
              <a:endParaRPr sz="2689" kern="0">
                <a:solidFill>
                  <a:sysClr val="windowText" lastClr="000000"/>
                </a:solidFill>
                <a:sym typeface="Helvetica Light"/>
              </a:endParaRPr>
            </a:p>
          </p:txBody>
        </p:sp>
        <p:sp>
          <p:nvSpPr>
            <p:cNvPr id="114" name="Shape 114"/>
            <p:cNvSpPr/>
            <p:nvPr/>
          </p:nvSpPr>
          <p:spPr>
            <a:xfrm>
              <a:off x="3428611" y="23830"/>
              <a:ext cx="7895648" cy="1210637"/>
            </a:xfrm>
            <a:custGeom>
              <a:avLst/>
              <a:gdLst/>
              <a:ahLst/>
              <a:cxnLst>
                <a:cxn ang="0">
                  <a:pos x="wd2" y="hd2"/>
                </a:cxn>
                <a:cxn ang="5400000">
                  <a:pos x="wd2" y="hd2"/>
                </a:cxn>
                <a:cxn ang="10800000">
                  <a:pos x="wd2" y="hd2"/>
                </a:cxn>
                <a:cxn ang="16200000">
                  <a:pos x="wd2" y="hd2"/>
                </a:cxn>
              </a:cxnLst>
              <a:rect l="0" t="0" r="r" b="b"/>
              <a:pathLst>
                <a:path w="21600" h="21600" extrusionOk="0">
                  <a:moveTo>
                    <a:pt x="21600" y="20239"/>
                  </a:moveTo>
                  <a:lnTo>
                    <a:pt x="21128" y="19843"/>
                  </a:lnTo>
                  <a:lnTo>
                    <a:pt x="20639" y="19446"/>
                  </a:lnTo>
                  <a:lnTo>
                    <a:pt x="19621" y="18482"/>
                  </a:lnTo>
                  <a:lnTo>
                    <a:pt x="18544" y="17291"/>
                  </a:lnTo>
                  <a:lnTo>
                    <a:pt x="17409" y="15987"/>
                  </a:lnTo>
                  <a:lnTo>
                    <a:pt x="16208" y="14400"/>
                  </a:lnTo>
                  <a:lnTo>
                    <a:pt x="14941" y="12643"/>
                  </a:lnTo>
                  <a:lnTo>
                    <a:pt x="13608" y="10602"/>
                  </a:lnTo>
                  <a:lnTo>
                    <a:pt x="12200" y="8391"/>
                  </a:lnTo>
                  <a:lnTo>
                    <a:pt x="11645" y="7540"/>
                  </a:lnTo>
                  <a:lnTo>
                    <a:pt x="11106" y="6690"/>
                  </a:lnTo>
                  <a:lnTo>
                    <a:pt x="10063" y="5216"/>
                  </a:lnTo>
                  <a:lnTo>
                    <a:pt x="9558" y="4592"/>
                  </a:lnTo>
                  <a:lnTo>
                    <a:pt x="9069" y="3969"/>
                  </a:lnTo>
                  <a:lnTo>
                    <a:pt x="8589" y="3402"/>
                  </a:lnTo>
                  <a:lnTo>
                    <a:pt x="8117" y="2891"/>
                  </a:lnTo>
                  <a:lnTo>
                    <a:pt x="7661" y="2438"/>
                  </a:lnTo>
                  <a:lnTo>
                    <a:pt x="7206" y="2041"/>
                  </a:lnTo>
                  <a:lnTo>
                    <a:pt x="6344" y="1304"/>
                  </a:lnTo>
                  <a:lnTo>
                    <a:pt x="5524" y="794"/>
                  </a:lnTo>
                  <a:lnTo>
                    <a:pt x="4754" y="397"/>
                  </a:lnTo>
                  <a:lnTo>
                    <a:pt x="4017" y="113"/>
                  </a:lnTo>
                  <a:lnTo>
                    <a:pt x="3321" y="0"/>
                  </a:lnTo>
                  <a:lnTo>
                    <a:pt x="2667" y="0"/>
                  </a:lnTo>
                  <a:lnTo>
                    <a:pt x="2054" y="113"/>
                  </a:lnTo>
                  <a:lnTo>
                    <a:pt x="1483" y="283"/>
                  </a:lnTo>
                  <a:lnTo>
                    <a:pt x="952" y="567"/>
                  </a:lnTo>
                  <a:lnTo>
                    <a:pt x="456" y="907"/>
                  </a:lnTo>
                  <a:lnTo>
                    <a:pt x="0" y="1361"/>
                  </a:lnTo>
                  <a:lnTo>
                    <a:pt x="638" y="1871"/>
                  </a:lnTo>
                  <a:lnTo>
                    <a:pt x="1300" y="2438"/>
                  </a:lnTo>
                  <a:lnTo>
                    <a:pt x="1988" y="3175"/>
                  </a:lnTo>
                  <a:lnTo>
                    <a:pt x="2700" y="3969"/>
                  </a:lnTo>
                  <a:lnTo>
                    <a:pt x="3437" y="4932"/>
                  </a:lnTo>
                  <a:lnTo>
                    <a:pt x="4199" y="5953"/>
                  </a:lnTo>
                  <a:lnTo>
                    <a:pt x="4994" y="7087"/>
                  </a:lnTo>
                  <a:lnTo>
                    <a:pt x="5806" y="8391"/>
                  </a:lnTo>
                  <a:lnTo>
                    <a:pt x="7272" y="10715"/>
                  </a:lnTo>
                  <a:lnTo>
                    <a:pt x="8663" y="12756"/>
                  </a:lnTo>
                  <a:lnTo>
                    <a:pt x="9972" y="14627"/>
                  </a:lnTo>
                  <a:lnTo>
                    <a:pt x="10610" y="15420"/>
                  </a:lnTo>
                  <a:lnTo>
                    <a:pt x="11214" y="16214"/>
                  </a:lnTo>
                  <a:lnTo>
                    <a:pt x="11810" y="16951"/>
                  </a:lnTo>
                  <a:lnTo>
                    <a:pt x="12390" y="17575"/>
                  </a:lnTo>
                  <a:lnTo>
                    <a:pt x="12953" y="18198"/>
                  </a:lnTo>
                  <a:lnTo>
                    <a:pt x="13500" y="18765"/>
                  </a:lnTo>
                  <a:lnTo>
                    <a:pt x="14030" y="19219"/>
                  </a:lnTo>
                  <a:lnTo>
                    <a:pt x="14544" y="19672"/>
                  </a:lnTo>
                  <a:lnTo>
                    <a:pt x="15040" y="20069"/>
                  </a:lnTo>
                  <a:lnTo>
                    <a:pt x="15529" y="20466"/>
                  </a:lnTo>
                  <a:lnTo>
                    <a:pt x="16001" y="20750"/>
                  </a:lnTo>
                  <a:lnTo>
                    <a:pt x="16457" y="20976"/>
                  </a:lnTo>
                  <a:lnTo>
                    <a:pt x="16896" y="21203"/>
                  </a:lnTo>
                  <a:lnTo>
                    <a:pt x="17326" y="21373"/>
                  </a:lnTo>
                  <a:lnTo>
                    <a:pt x="17749" y="21487"/>
                  </a:lnTo>
                  <a:lnTo>
                    <a:pt x="18155" y="21600"/>
                  </a:lnTo>
                  <a:lnTo>
                    <a:pt x="18925" y="21600"/>
                  </a:lnTo>
                  <a:lnTo>
                    <a:pt x="19298" y="21543"/>
                  </a:lnTo>
                  <a:lnTo>
                    <a:pt x="19654" y="21487"/>
                  </a:lnTo>
                  <a:lnTo>
                    <a:pt x="20002" y="21373"/>
                  </a:lnTo>
                  <a:lnTo>
                    <a:pt x="20341" y="21203"/>
                  </a:lnTo>
                  <a:lnTo>
                    <a:pt x="20672" y="20976"/>
                  </a:lnTo>
                  <a:lnTo>
                    <a:pt x="21302" y="20523"/>
                  </a:lnTo>
                  <a:lnTo>
                    <a:pt x="21600" y="20239"/>
                  </a:lnTo>
                  <a:close/>
                </a:path>
              </a:pathLst>
            </a:custGeom>
            <a:solidFill>
              <a:srgbClr val="DCDEE0">
                <a:alpha val="40000"/>
              </a:srgbClr>
            </a:solidFill>
            <a:ln w="12700" cap="flat">
              <a:noFill/>
              <a:miter lim="400000"/>
            </a:ln>
            <a:effectLst/>
          </p:spPr>
          <p:txBody>
            <a:bodyPr wrap="square" lIns="0" tIns="0" rIns="0" bIns="0" numCol="1" anchor="t">
              <a:noAutofit/>
            </a:bodyPr>
            <a:lstStyle/>
            <a:p>
              <a:pPr algn="ctr" defTabSz="308049">
                <a:defRPr sz="5100"/>
              </a:pPr>
              <a:endParaRPr sz="2689" kern="0">
                <a:solidFill>
                  <a:sysClr val="windowText" lastClr="000000"/>
                </a:solidFill>
                <a:sym typeface="Helvetica Light"/>
              </a:endParaRPr>
            </a:p>
          </p:txBody>
        </p:sp>
        <p:sp>
          <p:nvSpPr>
            <p:cNvPr id="115" name="Shape 115"/>
            <p:cNvSpPr/>
            <p:nvPr/>
          </p:nvSpPr>
          <p:spPr>
            <a:xfrm>
              <a:off x="3726817" y="41307"/>
              <a:ext cx="7786659" cy="1102601"/>
            </a:xfrm>
            <a:custGeom>
              <a:avLst/>
              <a:gdLst/>
              <a:ahLst/>
              <a:cxnLst>
                <a:cxn ang="0">
                  <a:pos x="wd2" y="hd2"/>
                </a:cxn>
                <a:cxn ang="5400000">
                  <a:pos x="wd2" y="hd2"/>
                </a:cxn>
                <a:cxn ang="10800000">
                  <a:pos x="wd2" y="hd2"/>
                </a:cxn>
                <a:cxn ang="16200000">
                  <a:pos x="wd2" y="hd2"/>
                </a:cxn>
              </a:cxnLst>
              <a:rect l="0" t="0" r="r" b="b"/>
              <a:pathLst>
                <a:path w="21600" h="21600" extrusionOk="0">
                  <a:moveTo>
                    <a:pt x="0" y="2179"/>
                  </a:moveTo>
                  <a:lnTo>
                    <a:pt x="76" y="2054"/>
                  </a:lnTo>
                  <a:lnTo>
                    <a:pt x="302" y="1743"/>
                  </a:lnTo>
                  <a:lnTo>
                    <a:pt x="689" y="1307"/>
                  </a:lnTo>
                  <a:lnTo>
                    <a:pt x="941" y="1058"/>
                  </a:lnTo>
                  <a:lnTo>
                    <a:pt x="1235" y="809"/>
                  </a:lnTo>
                  <a:lnTo>
                    <a:pt x="1562" y="622"/>
                  </a:lnTo>
                  <a:lnTo>
                    <a:pt x="1940" y="436"/>
                  </a:lnTo>
                  <a:lnTo>
                    <a:pt x="2351" y="249"/>
                  </a:lnTo>
                  <a:lnTo>
                    <a:pt x="2813" y="124"/>
                  </a:lnTo>
                  <a:lnTo>
                    <a:pt x="3317" y="62"/>
                  </a:lnTo>
                  <a:lnTo>
                    <a:pt x="3863" y="0"/>
                  </a:lnTo>
                  <a:lnTo>
                    <a:pt x="4451" y="62"/>
                  </a:lnTo>
                  <a:lnTo>
                    <a:pt x="5081" y="187"/>
                  </a:lnTo>
                  <a:lnTo>
                    <a:pt x="5761" y="436"/>
                  </a:lnTo>
                  <a:lnTo>
                    <a:pt x="6483" y="747"/>
                  </a:lnTo>
                  <a:lnTo>
                    <a:pt x="7248" y="1245"/>
                  </a:lnTo>
                  <a:lnTo>
                    <a:pt x="8062" y="1805"/>
                  </a:lnTo>
                  <a:lnTo>
                    <a:pt x="8927" y="2490"/>
                  </a:lnTo>
                  <a:lnTo>
                    <a:pt x="9834" y="3299"/>
                  </a:lnTo>
                  <a:lnTo>
                    <a:pt x="10792" y="4295"/>
                  </a:lnTo>
                  <a:lnTo>
                    <a:pt x="11791" y="5416"/>
                  </a:lnTo>
                  <a:lnTo>
                    <a:pt x="12841" y="6723"/>
                  </a:lnTo>
                  <a:lnTo>
                    <a:pt x="13941" y="8279"/>
                  </a:lnTo>
                  <a:lnTo>
                    <a:pt x="15091" y="9960"/>
                  </a:lnTo>
                  <a:lnTo>
                    <a:pt x="16292" y="11827"/>
                  </a:lnTo>
                  <a:lnTo>
                    <a:pt x="17544" y="13944"/>
                  </a:lnTo>
                  <a:lnTo>
                    <a:pt x="18845" y="16247"/>
                  </a:lnTo>
                  <a:lnTo>
                    <a:pt x="20198" y="18799"/>
                  </a:lnTo>
                  <a:lnTo>
                    <a:pt x="21600" y="21600"/>
                  </a:lnTo>
                </a:path>
              </a:pathLst>
            </a:custGeom>
            <a:noFill/>
            <a:ln w="3175" cap="flat">
              <a:solidFill>
                <a:srgbClr val="FFFFFF"/>
              </a:solidFill>
              <a:prstDash val="solid"/>
              <a:round/>
            </a:ln>
            <a:effectLst/>
          </p:spPr>
          <p:txBody>
            <a:bodyPr wrap="square" lIns="0" tIns="0" rIns="0" bIns="0" numCol="1" anchor="t">
              <a:noAutofit/>
            </a:bodyPr>
            <a:lstStyle/>
            <a:p>
              <a:pPr algn="ctr" defTabSz="308049">
                <a:defRPr sz="5100"/>
              </a:pPr>
              <a:endParaRPr sz="2689" kern="0">
                <a:solidFill>
                  <a:sysClr val="windowText" lastClr="000000"/>
                </a:solidFill>
                <a:sym typeface="Helvetica Light"/>
              </a:endParaRPr>
            </a:p>
          </p:txBody>
        </p:sp>
        <p:sp>
          <p:nvSpPr>
            <p:cNvPr id="116" name="Shape 116"/>
            <p:cNvSpPr/>
            <p:nvPr/>
          </p:nvSpPr>
          <p:spPr>
            <a:xfrm>
              <a:off x="7686750" y="22242"/>
              <a:ext cx="4710748" cy="9278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25" y="20712"/>
                  </a:lnTo>
                  <a:lnTo>
                    <a:pt x="2332" y="18419"/>
                  </a:lnTo>
                  <a:lnTo>
                    <a:pt x="3512" y="16866"/>
                  </a:lnTo>
                  <a:lnTo>
                    <a:pt x="4872" y="15164"/>
                  </a:lnTo>
                  <a:lnTo>
                    <a:pt x="6386" y="13315"/>
                  </a:lnTo>
                  <a:lnTo>
                    <a:pt x="8010" y="11318"/>
                  </a:lnTo>
                  <a:lnTo>
                    <a:pt x="9731" y="9395"/>
                  </a:lnTo>
                  <a:lnTo>
                    <a:pt x="11494" y="7471"/>
                  </a:lnTo>
                  <a:lnTo>
                    <a:pt x="13299" y="5696"/>
                  </a:lnTo>
                  <a:lnTo>
                    <a:pt x="15089" y="3995"/>
                  </a:lnTo>
                  <a:lnTo>
                    <a:pt x="15978" y="3255"/>
                  </a:lnTo>
                  <a:lnTo>
                    <a:pt x="16839" y="2515"/>
                  </a:lnTo>
                  <a:lnTo>
                    <a:pt x="17699" y="1923"/>
                  </a:lnTo>
                  <a:lnTo>
                    <a:pt x="18532" y="1332"/>
                  </a:lnTo>
                  <a:lnTo>
                    <a:pt x="19351" y="888"/>
                  </a:lnTo>
                  <a:lnTo>
                    <a:pt x="20129" y="518"/>
                  </a:lnTo>
                  <a:lnTo>
                    <a:pt x="20878" y="222"/>
                  </a:lnTo>
                  <a:lnTo>
                    <a:pt x="21600" y="0"/>
                  </a:lnTo>
                </a:path>
              </a:pathLst>
            </a:custGeom>
            <a:noFill/>
            <a:ln w="3175" cap="flat">
              <a:solidFill>
                <a:srgbClr val="FFFFFF"/>
              </a:solidFill>
              <a:prstDash val="solid"/>
              <a:round/>
            </a:ln>
            <a:effectLst/>
          </p:spPr>
          <p:txBody>
            <a:bodyPr wrap="square" lIns="0" tIns="0" rIns="0" bIns="0" numCol="1" anchor="t">
              <a:noAutofit/>
            </a:bodyPr>
            <a:lstStyle/>
            <a:p>
              <a:pPr algn="ctr" defTabSz="308049">
                <a:defRPr sz="5100"/>
              </a:pPr>
              <a:endParaRPr sz="2689" kern="0">
                <a:solidFill>
                  <a:sysClr val="windowText" lastClr="000000"/>
                </a:solidFill>
                <a:sym typeface="Helvetica Light"/>
              </a:endParaRPr>
            </a:p>
          </p:txBody>
        </p:sp>
        <p:sp>
          <p:nvSpPr>
            <p:cNvPr id="117" name="Shape 117"/>
            <p:cNvSpPr/>
            <p:nvPr/>
          </p:nvSpPr>
          <p:spPr>
            <a:xfrm>
              <a:off x="-1" y="-1"/>
              <a:ext cx="12406581" cy="1893804"/>
            </a:xfrm>
            <a:custGeom>
              <a:avLst/>
              <a:gdLst/>
              <a:ahLst/>
              <a:cxnLst>
                <a:cxn ang="0">
                  <a:pos x="wd2" y="hd2"/>
                </a:cxn>
                <a:cxn ang="5400000">
                  <a:pos x="wd2" y="hd2"/>
                </a:cxn>
                <a:cxn ang="10800000">
                  <a:pos x="wd2" y="hd2"/>
                </a:cxn>
                <a:cxn ang="16200000">
                  <a:pos x="wd2" y="hd2"/>
                </a:cxn>
              </a:cxnLst>
              <a:rect l="0" t="0" r="r" b="b"/>
              <a:pathLst>
                <a:path w="21600" h="21600" extrusionOk="0">
                  <a:moveTo>
                    <a:pt x="21589" y="9278"/>
                  </a:moveTo>
                  <a:lnTo>
                    <a:pt x="21389" y="9821"/>
                  </a:lnTo>
                  <a:lnTo>
                    <a:pt x="21189" y="10329"/>
                  </a:lnTo>
                  <a:lnTo>
                    <a:pt x="20978" y="10800"/>
                  </a:lnTo>
                  <a:lnTo>
                    <a:pt x="20762" y="11235"/>
                  </a:lnTo>
                  <a:lnTo>
                    <a:pt x="20541" y="11670"/>
                  </a:lnTo>
                  <a:lnTo>
                    <a:pt x="20309" y="12068"/>
                  </a:lnTo>
                  <a:lnTo>
                    <a:pt x="20071" y="12395"/>
                  </a:lnTo>
                  <a:lnTo>
                    <a:pt x="19824" y="12721"/>
                  </a:lnTo>
                  <a:lnTo>
                    <a:pt x="19565" y="13011"/>
                  </a:lnTo>
                  <a:lnTo>
                    <a:pt x="19297" y="13228"/>
                  </a:lnTo>
                  <a:lnTo>
                    <a:pt x="19017" y="13446"/>
                  </a:lnTo>
                  <a:lnTo>
                    <a:pt x="18727" y="13591"/>
                  </a:lnTo>
                  <a:lnTo>
                    <a:pt x="18427" y="13736"/>
                  </a:lnTo>
                  <a:lnTo>
                    <a:pt x="18111" y="13808"/>
                  </a:lnTo>
                  <a:lnTo>
                    <a:pt x="17784" y="13808"/>
                  </a:lnTo>
                  <a:lnTo>
                    <a:pt x="17441" y="13772"/>
                  </a:lnTo>
                  <a:lnTo>
                    <a:pt x="17083" y="13699"/>
                  </a:lnTo>
                  <a:lnTo>
                    <a:pt x="16714" y="13591"/>
                  </a:lnTo>
                  <a:lnTo>
                    <a:pt x="16329" y="13409"/>
                  </a:lnTo>
                  <a:lnTo>
                    <a:pt x="15923" y="13156"/>
                  </a:lnTo>
                  <a:lnTo>
                    <a:pt x="15502" y="12866"/>
                  </a:lnTo>
                  <a:lnTo>
                    <a:pt x="15064" y="12503"/>
                  </a:lnTo>
                  <a:lnTo>
                    <a:pt x="14611" y="12105"/>
                  </a:lnTo>
                  <a:lnTo>
                    <a:pt x="14136" y="11634"/>
                  </a:lnTo>
                  <a:lnTo>
                    <a:pt x="13641" y="11090"/>
                  </a:lnTo>
                  <a:lnTo>
                    <a:pt x="13130" y="10474"/>
                  </a:lnTo>
                  <a:lnTo>
                    <a:pt x="12592" y="9785"/>
                  </a:lnTo>
                  <a:lnTo>
                    <a:pt x="12039" y="9060"/>
                  </a:lnTo>
                  <a:lnTo>
                    <a:pt x="11459" y="8227"/>
                  </a:lnTo>
                  <a:lnTo>
                    <a:pt x="10863" y="7357"/>
                  </a:lnTo>
                  <a:lnTo>
                    <a:pt x="10241" y="6415"/>
                  </a:lnTo>
                  <a:lnTo>
                    <a:pt x="9593" y="5364"/>
                  </a:lnTo>
                  <a:lnTo>
                    <a:pt x="8950" y="4349"/>
                  </a:lnTo>
                  <a:lnTo>
                    <a:pt x="8328" y="3479"/>
                  </a:lnTo>
                  <a:lnTo>
                    <a:pt x="7732" y="2682"/>
                  </a:lnTo>
                  <a:lnTo>
                    <a:pt x="7163" y="2030"/>
                  </a:lnTo>
                  <a:lnTo>
                    <a:pt x="6620" y="1486"/>
                  </a:lnTo>
                  <a:lnTo>
                    <a:pt x="6098" y="1015"/>
                  </a:lnTo>
                  <a:lnTo>
                    <a:pt x="5603" y="652"/>
                  </a:lnTo>
                  <a:lnTo>
                    <a:pt x="5134" y="362"/>
                  </a:lnTo>
                  <a:lnTo>
                    <a:pt x="4681" y="181"/>
                  </a:lnTo>
                  <a:lnTo>
                    <a:pt x="4259" y="36"/>
                  </a:lnTo>
                  <a:lnTo>
                    <a:pt x="3853" y="0"/>
                  </a:lnTo>
                  <a:lnTo>
                    <a:pt x="3473" y="0"/>
                  </a:lnTo>
                  <a:lnTo>
                    <a:pt x="3115" y="72"/>
                  </a:lnTo>
                  <a:lnTo>
                    <a:pt x="2778" y="181"/>
                  </a:lnTo>
                  <a:lnTo>
                    <a:pt x="2461" y="362"/>
                  </a:lnTo>
                  <a:lnTo>
                    <a:pt x="2166" y="544"/>
                  </a:lnTo>
                  <a:lnTo>
                    <a:pt x="1887" y="797"/>
                  </a:lnTo>
                  <a:lnTo>
                    <a:pt x="1634" y="1051"/>
                  </a:lnTo>
                  <a:lnTo>
                    <a:pt x="1397" y="1341"/>
                  </a:lnTo>
                  <a:lnTo>
                    <a:pt x="1186" y="1667"/>
                  </a:lnTo>
                  <a:lnTo>
                    <a:pt x="986" y="1957"/>
                  </a:lnTo>
                  <a:lnTo>
                    <a:pt x="812" y="2283"/>
                  </a:lnTo>
                  <a:lnTo>
                    <a:pt x="654" y="2609"/>
                  </a:lnTo>
                  <a:lnTo>
                    <a:pt x="511" y="2899"/>
                  </a:lnTo>
                  <a:lnTo>
                    <a:pt x="390" y="3189"/>
                  </a:lnTo>
                  <a:lnTo>
                    <a:pt x="127" y="3914"/>
                  </a:lnTo>
                  <a:lnTo>
                    <a:pt x="0" y="4349"/>
                  </a:lnTo>
                  <a:lnTo>
                    <a:pt x="0" y="21600"/>
                  </a:lnTo>
                  <a:lnTo>
                    <a:pt x="21589" y="21600"/>
                  </a:lnTo>
                  <a:lnTo>
                    <a:pt x="21600" y="21491"/>
                  </a:lnTo>
                  <a:lnTo>
                    <a:pt x="21600" y="9242"/>
                  </a:lnTo>
                  <a:lnTo>
                    <a:pt x="21589" y="9278"/>
                  </a:lnTo>
                  <a:close/>
                </a:path>
              </a:pathLst>
            </a:custGeom>
            <a:solidFill>
              <a:srgbClr val="FFFFFF"/>
            </a:solidFill>
            <a:ln w="12700" cap="flat">
              <a:noFill/>
              <a:miter lim="400000"/>
            </a:ln>
            <a:effectLst/>
          </p:spPr>
          <p:txBody>
            <a:bodyPr wrap="square" lIns="0" tIns="0" rIns="0" bIns="0" numCol="1" anchor="t">
              <a:noAutofit/>
            </a:bodyPr>
            <a:lstStyle/>
            <a:p>
              <a:pPr algn="ctr" defTabSz="308049">
                <a:defRPr sz="5100"/>
              </a:pPr>
              <a:endParaRPr sz="2689" kern="0">
                <a:solidFill>
                  <a:sysClr val="windowText" lastClr="000000"/>
                </a:solidFill>
                <a:sym typeface="Helvetica Light"/>
              </a:endParaRPr>
            </a:p>
          </p:txBody>
        </p:sp>
      </p:grpSp>
      <p:sp>
        <p:nvSpPr>
          <p:cNvPr id="119" name="Shape 119"/>
          <p:cNvSpPr>
            <a:spLocks noGrp="1"/>
          </p:cNvSpPr>
          <p:nvPr>
            <p:ph type="title"/>
          </p:nvPr>
        </p:nvSpPr>
        <p:spPr>
          <a:xfrm>
            <a:off x="685800" y="0"/>
            <a:ext cx="7772401" cy="2535231"/>
          </a:xfrm>
          <a:prstGeom prst="rect">
            <a:avLst/>
          </a:prstGeom>
        </p:spPr>
        <p:txBody>
          <a:bodyPr anchor="b">
            <a:normAutofit/>
          </a:bodyPr>
          <a:lstStyle>
            <a:lvl1pPr>
              <a:defRPr sz="3269">
                <a:solidFill>
                  <a:srgbClr val="FFFFFF"/>
                </a:solidFill>
              </a:defRPr>
            </a:lvl1pPr>
          </a:lstStyle>
          <a:p>
            <a:pPr lvl="0">
              <a:defRPr sz="1800">
                <a:solidFill>
                  <a:srgbClr val="000000"/>
                </a:solidFill>
              </a:defRPr>
            </a:pPr>
            <a:r>
              <a:rPr sz="3269">
                <a:solidFill>
                  <a:srgbClr val="FFFFFF"/>
                </a:solidFill>
              </a:rPr>
              <a:t>Title Text</a:t>
            </a:r>
          </a:p>
        </p:txBody>
      </p:sp>
      <p:sp>
        <p:nvSpPr>
          <p:cNvPr id="120" name="Shape 120"/>
          <p:cNvSpPr>
            <a:spLocks noGrp="1"/>
          </p:cNvSpPr>
          <p:nvPr>
            <p:ph type="body" idx="1"/>
          </p:nvPr>
        </p:nvSpPr>
        <p:spPr>
          <a:xfrm>
            <a:off x="1371600" y="2667001"/>
            <a:ext cx="6400800" cy="2390776"/>
          </a:xfrm>
          <a:prstGeom prst="rect">
            <a:avLst/>
          </a:prstGeom>
        </p:spPr>
        <p:txBody>
          <a:bodyPr>
            <a:normAutofit/>
          </a:bodyPr>
          <a:lstStyle>
            <a:lvl1pPr algn="ctr">
              <a:defRPr sz="1476">
                <a:solidFill>
                  <a:srgbClr val="FFFFFF"/>
                </a:solidFill>
              </a:defRPr>
            </a:lvl1pPr>
            <a:lvl2pPr indent="342866" algn="ctr">
              <a:defRPr sz="1476">
                <a:solidFill>
                  <a:srgbClr val="FFFFFF"/>
                </a:solidFill>
              </a:defRPr>
            </a:lvl2pPr>
            <a:lvl3pPr indent="685732" algn="ctr">
              <a:defRPr sz="1476">
                <a:solidFill>
                  <a:srgbClr val="FFFFFF"/>
                </a:solidFill>
              </a:defRPr>
            </a:lvl3pPr>
            <a:lvl4pPr indent="1028599" algn="ctr">
              <a:defRPr sz="1476">
                <a:solidFill>
                  <a:srgbClr val="FFFFFF"/>
                </a:solidFill>
              </a:defRPr>
            </a:lvl4pPr>
            <a:lvl5pPr indent="1371464" algn="ctr">
              <a:defRPr sz="1476">
                <a:solidFill>
                  <a:srgbClr val="FFFFFF"/>
                </a:solidFill>
              </a:defRPr>
            </a:lvl5pPr>
          </a:lstStyle>
          <a:p>
            <a:pPr lvl="0">
              <a:defRPr sz="1800">
                <a:solidFill>
                  <a:srgbClr val="000000"/>
                </a:solidFill>
              </a:defRPr>
            </a:pPr>
            <a:r>
              <a:rPr sz="1476">
                <a:solidFill>
                  <a:srgbClr val="FFFFFF"/>
                </a:solidFill>
              </a:rPr>
              <a:t>Body Level One</a:t>
            </a:r>
          </a:p>
          <a:p>
            <a:pPr lvl="1">
              <a:defRPr sz="1800">
                <a:solidFill>
                  <a:srgbClr val="000000"/>
                </a:solidFill>
              </a:defRPr>
            </a:pPr>
            <a:r>
              <a:rPr sz="1476">
                <a:solidFill>
                  <a:srgbClr val="FFFFFF"/>
                </a:solidFill>
              </a:rPr>
              <a:t>Body Level Two</a:t>
            </a:r>
          </a:p>
          <a:p>
            <a:pPr lvl="2">
              <a:defRPr sz="1800">
                <a:solidFill>
                  <a:srgbClr val="000000"/>
                </a:solidFill>
              </a:defRPr>
            </a:pPr>
            <a:r>
              <a:rPr sz="1476">
                <a:solidFill>
                  <a:srgbClr val="FFFFFF"/>
                </a:solidFill>
              </a:rPr>
              <a:t>Body Level Three</a:t>
            </a:r>
          </a:p>
          <a:p>
            <a:pPr lvl="3">
              <a:defRPr sz="1800">
                <a:solidFill>
                  <a:srgbClr val="000000"/>
                </a:solidFill>
              </a:defRPr>
            </a:pPr>
            <a:r>
              <a:rPr sz="1476">
                <a:solidFill>
                  <a:srgbClr val="FFFFFF"/>
                </a:solidFill>
              </a:rPr>
              <a:t>Body Level Four</a:t>
            </a:r>
          </a:p>
          <a:p>
            <a:pPr lvl="4">
              <a:defRPr sz="1800">
                <a:solidFill>
                  <a:srgbClr val="000000"/>
                </a:solidFill>
              </a:defRPr>
            </a:pPr>
            <a:r>
              <a:rPr sz="1476">
                <a:solidFill>
                  <a:srgbClr val="FFFFFF"/>
                </a:solidFill>
              </a:rPr>
              <a:t>Body Level Five</a:t>
            </a:r>
          </a:p>
        </p:txBody>
      </p:sp>
      <p:sp>
        <p:nvSpPr>
          <p:cNvPr id="121" name="Shape 121"/>
          <p:cNvSpPr>
            <a:spLocks noGrp="1"/>
          </p:cNvSpPr>
          <p:nvPr>
            <p:ph type="sldNum" sz="quarter" idx="2"/>
          </p:nvPr>
        </p:nvSpPr>
        <p:spPr>
          <a:xfrm>
            <a:off x="6553200" y="4763691"/>
            <a:ext cx="2133602" cy="194221"/>
          </a:xfrm>
          <a:prstGeom prst="rect">
            <a:avLst/>
          </a:prstGeom>
        </p:spPr>
        <p:txBody>
          <a:bodyPr/>
          <a:lstStyle/>
          <a:p>
            <a:fld id="{86CB4B4D-7CA3-9044-876B-883B54F8677D}" type="slidenum">
              <a:rPr/>
              <a:pPr/>
              <a:t>‹#›</a:t>
            </a:fld>
            <a:endParaRPr/>
          </a:p>
        </p:txBody>
      </p:sp>
      <p:sp>
        <p:nvSpPr>
          <p:cNvPr id="122" name="Shape 122"/>
          <p:cNvSpPr/>
          <p:nvPr/>
        </p:nvSpPr>
        <p:spPr>
          <a:xfrm>
            <a:off x="304800" y="4845415"/>
            <a:ext cx="4572001" cy="238399"/>
          </a:xfrm>
          <a:prstGeom prst="rect">
            <a:avLst/>
          </a:prstGeom>
          <a:ln w="12700">
            <a:miter lim="400000"/>
          </a:ln>
          <a:extLst>
            <a:ext uri="{C572A759-6A51-4108-AA02-DFA0A04FC94B}">
              <ma14:wrappingTextBoxFlag xmlns:ma14="http://schemas.microsoft.com/office/mac/drawingml/2011/main" xmlns="" val="1"/>
            </a:ext>
          </a:extLst>
        </p:spPr>
        <p:txBody>
          <a:bodyPr lIns="24109" rIns="24109" anchor="ctr">
            <a:spAutoFit/>
          </a:bodyPr>
          <a:lstStyle>
            <a:lvl1pPr>
              <a:defRPr sz="1400" b="1">
                <a:solidFill>
                  <a:srgbClr val="024C90"/>
                </a:solidFill>
                <a:latin typeface="Arial"/>
                <a:ea typeface="Arial"/>
                <a:cs typeface="Arial"/>
                <a:sym typeface="Arial"/>
              </a:defRPr>
            </a:lvl1pPr>
          </a:lstStyle>
          <a:p>
            <a:pPr algn="ctr" defTabSz="308049">
              <a:defRPr sz="1800" b="0">
                <a:solidFill>
                  <a:srgbClr val="000000"/>
                </a:solidFill>
              </a:defRPr>
            </a:pPr>
            <a:r>
              <a:rPr sz="949" kern="0"/>
              <a:t>© 2013 aha! Process, Inc. All rights reserved www.ahaprocess.com</a:t>
            </a:r>
          </a:p>
        </p:txBody>
      </p:sp>
    </p:spTree>
    <p:extLst>
      <p:ext uri="{BB962C8B-B14F-4D97-AF65-F5344CB8AC3E}">
        <p14:creationId xmlns:p14="http://schemas.microsoft.com/office/powerpoint/2010/main" val="414489333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927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402831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417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139506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42667005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smtClean="0"/>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320468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39922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8961695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smtClean="0"/>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339495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474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974308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01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7432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123702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2F386-BA40-4D87-BE14-562E6DC18FA6}" type="datetimeFigureOut">
              <a:rPr lang="en-US" smtClean="0"/>
              <a:pPr/>
              <a:t>12/12/2014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9E576A-A487-480A-9E39-1B39B8BFB305}" type="slidenum">
              <a:rPr lang="en-US" smtClean="0"/>
              <a:pPr/>
              <a:t>‹#›</a:t>
            </a:fld>
            <a:endParaRPr lang="en-US"/>
          </a:p>
        </p:txBody>
      </p:sp>
    </p:spTree>
    <p:extLst>
      <p:ext uri="{BB962C8B-B14F-4D97-AF65-F5344CB8AC3E}">
        <p14:creationId xmlns:p14="http://schemas.microsoft.com/office/powerpoint/2010/main" val="2568764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D56F11-4F76-4861-B238-F4A705C00940}" type="datetimeFigureOut">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166BE-ABC9-469E-8240-C26070F9CC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4761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useBgFill="1">
        <p:nvSpPr>
          <p:cNvPr id="8" name="Rounded Rectangle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685800"/>
            <a:endParaRPr lang="en-US" sz="1350" dirty="0">
              <a:solidFill>
                <a:prstClr val="white"/>
              </a:solidFill>
            </a:endParaRPr>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050">
                <a:solidFill>
                  <a:schemeClr val="tx2"/>
                </a:solidFill>
              </a:defRPr>
            </a:lvl1pPr>
          </a:lstStyle>
          <a:p>
            <a:fld id="{690E7633-DC0A-412F-B987-D398DD0B8D59}" type="datetime1">
              <a:rPr lang="en-US" smtClean="0">
                <a:solidFill>
                  <a:srgbClr val="1F497D"/>
                </a:solidFill>
              </a:rPr>
              <a:pPr/>
              <a:t>12/12/2014</a:t>
            </a:fld>
            <a:endParaRPr lang="en-US" dirty="0">
              <a:solidFill>
                <a:srgbClr val="1F497D"/>
              </a:solidFill>
            </a:endParaRPr>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050">
                <a:solidFill>
                  <a:schemeClr val="tx2"/>
                </a:solidFill>
              </a:defRPr>
            </a:lvl1pPr>
          </a:lstStyle>
          <a:p>
            <a:r>
              <a:rPr lang="en-US" smtClean="0">
                <a:solidFill>
                  <a:srgbClr val="1F497D"/>
                </a:solidFill>
              </a:rPr>
              <a:t>Property of Tyler Area Business Education Council.  For Discussion Purposes Only.</a:t>
            </a:r>
            <a:endParaRPr lang="en-US" dirty="0">
              <a:solidFill>
                <a:srgbClr val="1F497D"/>
              </a:solidFill>
            </a:endParaRPr>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050">
                <a:solidFill>
                  <a:srgbClr val="FFFFFF"/>
                </a:solidFill>
                <a:latin typeface="+mj-lt"/>
                <a:ea typeface="+mj-ea"/>
                <a:cs typeface="+mj-cs"/>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183947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rtl="0" eaLnBrk="1" latinLnBrk="0" hangingPunct="1">
        <a:spcBef>
          <a:spcPct val="0"/>
        </a:spcBef>
        <a:buNone/>
        <a:defRPr kumimoji="0" sz="3000" kern="1200">
          <a:solidFill>
            <a:schemeClr val="tx2"/>
          </a:solidFill>
          <a:latin typeface="+mj-lt"/>
          <a:ea typeface="+mj-ea"/>
          <a:cs typeface="+mj-cs"/>
        </a:defRPr>
      </a:lvl1pPr>
    </p:titleStyle>
    <p:bodyStyle>
      <a:lvl1pPr marL="205740" indent="-205740" algn="l" rtl="0" eaLnBrk="1" latinLnBrk="0" hangingPunct="1">
        <a:spcBef>
          <a:spcPts val="435"/>
        </a:spcBef>
        <a:buClr>
          <a:schemeClr val="accent1"/>
        </a:buClr>
        <a:buSzPct val="85000"/>
        <a:buFont typeface="Wingdings 2"/>
        <a:buChar char=""/>
        <a:defRPr kumimoji="0" sz="1950" kern="1200">
          <a:solidFill>
            <a:schemeClr val="tx1"/>
          </a:solidFill>
          <a:latin typeface="+mn-lt"/>
          <a:ea typeface="+mn-ea"/>
          <a:cs typeface="+mn-cs"/>
        </a:defRPr>
      </a:lvl1pPr>
      <a:lvl2pPr marL="411480" indent="-171450" algn="l" rtl="0" eaLnBrk="1" latinLnBrk="0" hangingPunct="1">
        <a:spcBef>
          <a:spcPts val="278"/>
        </a:spcBef>
        <a:buClr>
          <a:schemeClr val="accent2"/>
        </a:buClr>
        <a:buSzPct val="85000"/>
        <a:buFont typeface="Wingdings 2"/>
        <a:buChar char=""/>
        <a:defRPr kumimoji="0" sz="1800" kern="1200">
          <a:solidFill>
            <a:schemeClr val="tx1"/>
          </a:solidFill>
          <a:latin typeface="+mn-lt"/>
          <a:ea typeface="+mn-ea"/>
          <a:cs typeface="+mn-cs"/>
        </a:defRPr>
      </a:lvl2pPr>
      <a:lvl3pPr marL="617220" indent="-171450" algn="l" rtl="0" eaLnBrk="1" latinLnBrk="0" hangingPunct="1">
        <a:spcBef>
          <a:spcPts val="278"/>
        </a:spcBef>
        <a:buClr>
          <a:schemeClr val="accent1">
            <a:tint val="60000"/>
          </a:schemeClr>
        </a:buClr>
        <a:buSzPct val="8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ts val="278"/>
        </a:spcBef>
        <a:buClr>
          <a:schemeClr val="accent3"/>
        </a:buClr>
        <a:buSzPct val="80000"/>
        <a:buFont typeface="Wingdings 2"/>
        <a:buChar char=""/>
        <a:defRPr kumimoji="0" sz="1500" kern="1200">
          <a:solidFill>
            <a:schemeClr val="tx1"/>
          </a:solidFill>
          <a:latin typeface="+mn-lt"/>
          <a:ea typeface="+mn-ea"/>
          <a:cs typeface="+mn-cs"/>
        </a:defRPr>
      </a:lvl4pPr>
      <a:lvl5pPr marL="1028700" indent="-171450" algn="l" rtl="0" eaLnBrk="1" latinLnBrk="0" hangingPunct="1">
        <a:spcBef>
          <a:spcPts val="278"/>
        </a:spcBef>
        <a:buClr>
          <a:schemeClr val="accent3"/>
        </a:buClr>
        <a:buFontTx/>
        <a:buChar char="o"/>
        <a:defRPr kumimoji="0" sz="1500" kern="1200">
          <a:solidFill>
            <a:schemeClr val="tx1"/>
          </a:solidFill>
          <a:latin typeface="+mn-lt"/>
          <a:ea typeface="+mn-ea"/>
          <a:cs typeface="+mn-cs"/>
        </a:defRPr>
      </a:lvl5pPr>
      <a:lvl6pPr marL="1234440" indent="-171450" algn="l" rtl="0" eaLnBrk="1" latinLnBrk="0" hangingPunct="1">
        <a:spcBef>
          <a:spcPts val="278"/>
        </a:spcBef>
        <a:buClr>
          <a:schemeClr val="accent3"/>
        </a:buClr>
        <a:buChar char="•"/>
        <a:defRPr kumimoji="0" sz="1350" kern="1200" baseline="0">
          <a:solidFill>
            <a:schemeClr val="tx1"/>
          </a:solidFill>
          <a:latin typeface="+mn-lt"/>
          <a:ea typeface="+mn-ea"/>
          <a:cs typeface="+mn-cs"/>
        </a:defRPr>
      </a:lvl6pPr>
      <a:lvl7pPr marL="1440180" indent="-171450" algn="l" rtl="0" eaLnBrk="1" latinLnBrk="0" hangingPunct="1">
        <a:spcBef>
          <a:spcPts val="278"/>
        </a:spcBef>
        <a:buClr>
          <a:schemeClr val="accent2"/>
        </a:buClr>
        <a:buChar char="•"/>
        <a:defRPr kumimoji="0" sz="1350" kern="1200">
          <a:solidFill>
            <a:schemeClr val="tx1"/>
          </a:solidFill>
          <a:latin typeface="+mn-lt"/>
          <a:ea typeface="+mn-ea"/>
          <a:cs typeface="+mn-cs"/>
        </a:defRPr>
      </a:lvl7pPr>
      <a:lvl8pPr marL="1645920" indent="-171450" algn="l" rtl="0" eaLnBrk="1" latinLnBrk="0" hangingPunct="1">
        <a:spcBef>
          <a:spcPts val="278"/>
        </a:spcBef>
        <a:buClr>
          <a:schemeClr val="accent1">
            <a:tint val="60000"/>
          </a:schemeClr>
        </a:buClr>
        <a:buChar char="•"/>
        <a:defRPr kumimoji="0" sz="1350" kern="1200">
          <a:solidFill>
            <a:schemeClr val="tx1"/>
          </a:solidFill>
          <a:latin typeface="+mn-lt"/>
          <a:ea typeface="+mn-ea"/>
          <a:cs typeface="+mn-cs"/>
        </a:defRPr>
      </a:lvl8pPr>
      <a:lvl9pPr marL="1851660" indent="-171450" algn="l" rtl="0" eaLnBrk="1" latinLnBrk="0" hangingPunct="1">
        <a:spcBef>
          <a:spcPts val="278"/>
        </a:spcBef>
        <a:buClr>
          <a:schemeClr val="accent2">
            <a:tint val="60000"/>
          </a:schemeClr>
        </a:buClr>
        <a:buChar char="•"/>
        <a:defRPr kumimoji="0" sz="135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0" y="4857750"/>
            <a:ext cx="9144002" cy="57150"/>
          </a:xfrm>
          <a:prstGeom prst="rect">
            <a:avLst/>
          </a:prstGeom>
          <a:solidFill>
            <a:srgbClr val="F8B308"/>
          </a:solidFill>
          <a:ln w="12700">
            <a:miter lim="400000"/>
          </a:ln>
          <a:effectLst>
            <a:outerShdw blurRad="63500" dist="38100" dir="5400000" rotWithShape="0">
              <a:srgbClr val="000000">
                <a:alpha val="32000"/>
              </a:srgbClr>
            </a:outerShdw>
          </a:effectLst>
        </p:spPr>
        <p:txBody>
          <a:bodyPr lIns="34287" tIns="34287" rIns="34287" bIns="34287" anchor="ctr"/>
          <a:lstStyle/>
          <a:p>
            <a:pPr defTabSz="482163">
              <a:defRPr sz="2400">
                <a:latin typeface="Calibri"/>
                <a:ea typeface="Calibri"/>
                <a:cs typeface="Calibri"/>
                <a:sym typeface="Calibri"/>
              </a:defRPr>
            </a:pPr>
            <a:endParaRPr sz="1266" kern="0">
              <a:solidFill>
                <a:sysClr val="windowText" lastClr="000000"/>
              </a:solidFill>
              <a:latin typeface="Calibri"/>
              <a:ea typeface="Calibri"/>
              <a:cs typeface="Calibri"/>
              <a:sym typeface="Calibri"/>
            </a:endParaRPr>
          </a:p>
        </p:txBody>
      </p:sp>
      <p:sp>
        <p:nvSpPr>
          <p:cNvPr id="3" name="Shape 3"/>
          <p:cNvSpPr/>
          <p:nvPr/>
        </p:nvSpPr>
        <p:spPr>
          <a:xfrm>
            <a:off x="0" y="4914900"/>
            <a:ext cx="9144002" cy="228600"/>
          </a:xfrm>
          <a:prstGeom prst="rect">
            <a:avLst/>
          </a:prstGeom>
          <a:solidFill>
            <a:srgbClr val="3333CC"/>
          </a:solidFill>
          <a:ln w="12700">
            <a:miter lim="400000"/>
          </a:ln>
          <a:effectLst>
            <a:outerShdw blurRad="63500" dist="38100" dir="5400000" rotWithShape="0">
              <a:srgbClr val="000000">
                <a:alpha val="32000"/>
              </a:srgbClr>
            </a:outerShdw>
          </a:effectLst>
        </p:spPr>
        <p:txBody>
          <a:bodyPr lIns="34287" tIns="34287" rIns="34287" bIns="34287" anchor="ctr"/>
          <a:lstStyle/>
          <a:p>
            <a:pPr defTabSz="482163">
              <a:defRPr sz="2400">
                <a:latin typeface="Calibri"/>
                <a:ea typeface="Calibri"/>
                <a:cs typeface="Calibri"/>
                <a:sym typeface="Calibri"/>
              </a:defRPr>
            </a:pPr>
            <a:endParaRPr sz="1266" kern="0">
              <a:solidFill>
                <a:sysClr val="windowText" lastClr="000000"/>
              </a:solidFill>
              <a:latin typeface="Calibri"/>
              <a:ea typeface="Calibri"/>
              <a:cs typeface="Calibri"/>
              <a:sym typeface="Calibri"/>
            </a:endParaRPr>
          </a:p>
        </p:txBody>
      </p:sp>
      <p:sp>
        <p:nvSpPr>
          <p:cNvPr id="4" name="Shape 4"/>
          <p:cNvSpPr/>
          <p:nvPr/>
        </p:nvSpPr>
        <p:spPr>
          <a:xfrm>
            <a:off x="76201" y="4965693"/>
            <a:ext cx="8001000"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a:solidFill>
                  <a:srgbClr val="FFFFFF"/>
                </a:solidFill>
                <a:latin typeface="Arial"/>
                <a:ea typeface="Arial"/>
                <a:cs typeface="Arial"/>
                <a:sym typeface="Arial"/>
              </a:defRPr>
            </a:lvl1pPr>
          </a:lstStyle>
          <a:p>
            <a:pPr>
              <a:defRPr sz="1800">
                <a:solidFill>
                  <a:srgbClr val="000000"/>
                </a:solidFill>
              </a:defRPr>
            </a:pPr>
            <a:r>
              <a:rPr sz="949" kern="0"/>
              <a:t>  Copyright 2006. Revised 2014. All rights reserved. aha! Process, Inc. www.ahaprocess.com</a:t>
            </a:r>
          </a:p>
        </p:txBody>
      </p:sp>
      <p:sp>
        <p:nvSpPr>
          <p:cNvPr id="5" name="Shape 5"/>
          <p:cNvSpPr/>
          <p:nvPr/>
        </p:nvSpPr>
        <p:spPr>
          <a:xfrm>
            <a:off x="7467600" y="4956167"/>
            <a:ext cx="1543051"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914400">
              <a:defRPr sz="1400">
                <a:solidFill>
                  <a:srgbClr val="FFFFFF"/>
                </a:solidFill>
                <a:latin typeface="Arial"/>
                <a:ea typeface="Arial"/>
                <a:cs typeface="Arial"/>
                <a:sym typeface="Arial"/>
              </a:defRPr>
            </a:lvl1pPr>
          </a:lstStyle>
          <a:p>
            <a:pPr>
              <a:defRPr sz="1800">
                <a:solidFill>
                  <a:srgbClr val="000000"/>
                </a:solidFill>
              </a:defRPr>
            </a:pPr>
            <a:r>
              <a:rPr sz="949" kern="0"/>
              <a:t>‹#›</a:t>
            </a:r>
          </a:p>
        </p:txBody>
      </p:sp>
      <p:sp>
        <p:nvSpPr>
          <p:cNvPr id="6" name="Shape 6"/>
          <p:cNvSpPr>
            <a:spLocks noGrp="1"/>
          </p:cNvSpPr>
          <p:nvPr>
            <p:ph type="title"/>
          </p:nvPr>
        </p:nvSpPr>
        <p:spPr>
          <a:xfrm>
            <a:off x="457200" y="205978"/>
            <a:ext cx="8229601" cy="994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844"/>
              <a:t>Title Text</a:t>
            </a:r>
          </a:p>
        </p:txBody>
      </p:sp>
      <p:sp>
        <p:nvSpPr>
          <p:cNvPr id="7" name="Shape 7"/>
          <p:cNvSpPr>
            <a:spLocks noGrp="1"/>
          </p:cNvSpPr>
          <p:nvPr>
            <p:ph type="body" idx="1"/>
          </p:nvPr>
        </p:nvSpPr>
        <p:spPr>
          <a:xfrm>
            <a:off x="457200" y="1200150"/>
            <a:ext cx="8229601" cy="39433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844"/>
              <a:t>Body Level One</a:t>
            </a:r>
          </a:p>
          <a:p>
            <a:pPr lvl="1">
              <a:defRPr sz="1800"/>
            </a:pPr>
            <a:r>
              <a:rPr sz="844"/>
              <a:t>Body Level Two</a:t>
            </a:r>
          </a:p>
          <a:p>
            <a:pPr lvl="2">
              <a:defRPr sz="1800"/>
            </a:pPr>
            <a:r>
              <a:rPr sz="844"/>
              <a:t>Body Level Three</a:t>
            </a:r>
          </a:p>
          <a:p>
            <a:pPr lvl="3">
              <a:defRPr sz="1800"/>
            </a:pPr>
            <a:r>
              <a:rPr sz="844"/>
              <a:t>Body Level Four</a:t>
            </a:r>
          </a:p>
          <a:p>
            <a:pPr lvl="4">
              <a:defRPr sz="1800"/>
            </a:pPr>
            <a:r>
              <a:rPr sz="844"/>
              <a:t>Body Level Five</a:t>
            </a:r>
          </a:p>
        </p:txBody>
      </p:sp>
      <p:sp>
        <p:nvSpPr>
          <p:cNvPr id="8" name="Shape 8"/>
          <p:cNvSpPr>
            <a:spLocks noGrp="1"/>
          </p:cNvSpPr>
          <p:nvPr>
            <p:ph type="sldNum" sz="quarter" idx="2"/>
          </p:nvPr>
        </p:nvSpPr>
        <p:spPr>
          <a:xfrm>
            <a:off x="6553200" y="4763691"/>
            <a:ext cx="2133600" cy="194221"/>
          </a:xfrm>
          <a:prstGeom prst="rect">
            <a:avLst/>
          </a:prstGeom>
          <a:ln w="12700">
            <a:miter lim="400000"/>
          </a:ln>
        </p:spPr>
        <p:txBody>
          <a:bodyPr lIns="0" tIns="0" rIns="0" bIns="0">
            <a:spAutoFit/>
          </a:bodyPr>
          <a:lstStyle>
            <a:lvl1pPr algn="l" defTabSz="482163">
              <a:defRPr sz="1266">
                <a:latin typeface="Helvetica"/>
                <a:ea typeface="Helvetica"/>
                <a:cs typeface="Helvetica"/>
                <a:sym typeface="Helvetica"/>
              </a:defRPr>
            </a:lvl1pPr>
          </a:lstStyle>
          <a:p>
            <a:fld id="{86CB4B4D-7CA3-9044-876B-883B54F8677D}" type="slidenum">
              <a:rPr kern="0">
                <a:solidFill>
                  <a:sysClr val="windowText" lastClr="000000"/>
                </a:solidFill>
              </a:rPr>
              <a:pPr/>
              <a:t>‹#›</a:t>
            </a:fld>
            <a:endParaRPr kern="0">
              <a:solidFill>
                <a:sysClr val="windowText" lastClr="000000"/>
              </a:solidFill>
            </a:endParaRPr>
          </a:p>
        </p:txBody>
      </p:sp>
    </p:spTree>
    <p:extLst>
      <p:ext uri="{BB962C8B-B14F-4D97-AF65-F5344CB8AC3E}">
        <p14:creationId xmlns:p14="http://schemas.microsoft.com/office/powerpoint/2010/main" val="16114957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transition spd="med"/>
  <p:txStyles>
    <p:titleStyle>
      <a:lvl1pPr defTabSz="241082">
        <a:defRPr sz="844">
          <a:latin typeface="Helvetica"/>
          <a:ea typeface="Helvetica"/>
          <a:cs typeface="Helvetica"/>
          <a:sym typeface="Helvetica"/>
        </a:defRPr>
      </a:lvl1pPr>
      <a:lvl2pPr defTabSz="241082">
        <a:defRPr sz="844">
          <a:latin typeface="Helvetica"/>
          <a:ea typeface="Helvetica"/>
          <a:cs typeface="Helvetica"/>
          <a:sym typeface="Helvetica"/>
        </a:defRPr>
      </a:lvl2pPr>
      <a:lvl3pPr defTabSz="241082">
        <a:defRPr sz="844">
          <a:latin typeface="Helvetica"/>
          <a:ea typeface="Helvetica"/>
          <a:cs typeface="Helvetica"/>
          <a:sym typeface="Helvetica"/>
        </a:defRPr>
      </a:lvl3pPr>
      <a:lvl4pPr defTabSz="241082">
        <a:defRPr sz="844">
          <a:latin typeface="Helvetica"/>
          <a:ea typeface="Helvetica"/>
          <a:cs typeface="Helvetica"/>
          <a:sym typeface="Helvetica"/>
        </a:defRPr>
      </a:lvl4pPr>
      <a:lvl5pPr defTabSz="241082">
        <a:defRPr sz="844">
          <a:latin typeface="Helvetica"/>
          <a:ea typeface="Helvetica"/>
          <a:cs typeface="Helvetica"/>
          <a:sym typeface="Helvetica"/>
        </a:defRPr>
      </a:lvl5pPr>
      <a:lvl6pPr defTabSz="241082">
        <a:defRPr sz="844">
          <a:latin typeface="Helvetica"/>
          <a:ea typeface="Helvetica"/>
          <a:cs typeface="Helvetica"/>
          <a:sym typeface="Helvetica"/>
        </a:defRPr>
      </a:lvl6pPr>
      <a:lvl7pPr defTabSz="241082">
        <a:defRPr sz="844">
          <a:latin typeface="Helvetica"/>
          <a:ea typeface="Helvetica"/>
          <a:cs typeface="Helvetica"/>
          <a:sym typeface="Helvetica"/>
        </a:defRPr>
      </a:lvl7pPr>
      <a:lvl8pPr defTabSz="241082">
        <a:defRPr sz="844">
          <a:latin typeface="Helvetica"/>
          <a:ea typeface="Helvetica"/>
          <a:cs typeface="Helvetica"/>
          <a:sym typeface="Helvetica"/>
        </a:defRPr>
      </a:lvl8pPr>
      <a:lvl9pPr defTabSz="241082">
        <a:defRPr sz="844">
          <a:latin typeface="Helvetica"/>
          <a:ea typeface="Helvetica"/>
          <a:cs typeface="Helvetica"/>
          <a:sym typeface="Helvetica"/>
        </a:defRPr>
      </a:lvl9pPr>
    </p:titleStyle>
    <p:bodyStyle>
      <a:lvl1pPr defTabSz="241082">
        <a:defRPr sz="844">
          <a:latin typeface="Helvetica"/>
          <a:ea typeface="Helvetica"/>
          <a:cs typeface="Helvetica"/>
          <a:sym typeface="Helvetica"/>
        </a:defRPr>
      </a:lvl1pPr>
      <a:lvl2pPr defTabSz="241082">
        <a:defRPr sz="844">
          <a:latin typeface="Helvetica"/>
          <a:ea typeface="Helvetica"/>
          <a:cs typeface="Helvetica"/>
          <a:sym typeface="Helvetica"/>
        </a:defRPr>
      </a:lvl2pPr>
      <a:lvl3pPr defTabSz="241082">
        <a:defRPr sz="844">
          <a:latin typeface="Helvetica"/>
          <a:ea typeface="Helvetica"/>
          <a:cs typeface="Helvetica"/>
          <a:sym typeface="Helvetica"/>
        </a:defRPr>
      </a:lvl3pPr>
      <a:lvl4pPr defTabSz="241082">
        <a:defRPr sz="844">
          <a:latin typeface="Helvetica"/>
          <a:ea typeface="Helvetica"/>
          <a:cs typeface="Helvetica"/>
          <a:sym typeface="Helvetica"/>
        </a:defRPr>
      </a:lvl4pPr>
      <a:lvl5pPr defTabSz="241082">
        <a:defRPr sz="844">
          <a:latin typeface="Helvetica"/>
          <a:ea typeface="Helvetica"/>
          <a:cs typeface="Helvetica"/>
          <a:sym typeface="Helvetica"/>
        </a:defRPr>
      </a:lvl5pPr>
      <a:lvl6pPr defTabSz="241082">
        <a:defRPr sz="844">
          <a:latin typeface="Helvetica"/>
          <a:ea typeface="Helvetica"/>
          <a:cs typeface="Helvetica"/>
          <a:sym typeface="Helvetica"/>
        </a:defRPr>
      </a:lvl6pPr>
      <a:lvl7pPr defTabSz="241082">
        <a:defRPr sz="844">
          <a:latin typeface="Helvetica"/>
          <a:ea typeface="Helvetica"/>
          <a:cs typeface="Helvetica"/>
          <a:sym typeface="Helvetica"/>
        </a:defRPr>
      </a:lvl7pPr>
      <a:lvl8pPr defTabSz="241082">
        <a:defRPr sz="844">
          <a:latin typeface="Helvetica"/>
          <a:ea typeface="Helvetica"/>
          <a:cs typeface="Helvetica"/>
          <a:sym typeface="Helvetica"/>
        </a:defRPr>
      </a:lvl8pPr>
      <a:lvl9pPr defTabSz="241082">
        <a:defRPr sz="844">
          <a:latin typeface="Helvetica"/>
          <a:ea typeface="Helvetica"/>
          <a:cs typeface="Helvetica"/>
          <a:sym typeface="Helvetica"/>
        </a:defRPr>
      </a:lvl9pPr>
    </p:bodyStyle>
    <p:otherStyle>
      <a:lvl1pPr>
        <a:defRPr sz="1266">
          <a:solidFill>
            <a:schemeClr val="tx1"/>
          </a:solidFill>
          <a:latin typeface="+mn-lt"/>
          <a:ea typeface="+mn-ea"/>
          <a:cs typeface="+mn-cs"/>
          <a:sym typeface="Helvetica"/>
        </a:defRPr>
      </a:lvl1pPr>
      <a:lvl2pPr>
        <a:defRPr sz="1266">
          <a:solidFill>
            <a:schemeClr val="tx1"/>
          </a:solidFill>
          <a:latin typeface="+mn-lt"/>
          <a:ea typeface="+mn-ea"/>
          <a:cs typeface="+mn-cs"/>
          <a:sym typeface="Helvetica"/>
        </a:defRPr>
      </a:lvl2pPr>
      <a:lvl3pPr>
        <a:defRPr sz="1266">
          <a:solidFill>
            <a:schemeClr val="tx1"/>
          </a:solidFill>
          <a:latin typeface="+mn-lt"/>
          <a:ea typeface="+mn-ea"/>
          <a:cs typeface="+mn-cs"/>
          <a:sym typeface="Helvetica"/>
        </a:defRPr>
      </a:lvl3pPr>
      <a:lvl4pPr>
        <a:defRPr sz="1266">
          <a:solidFill>
            <a:schemeClr val="tx1"/>
          </a:solidFill>
          <a:latin typeface="+mn-lt"/>
          <a:ea typeface="+mn-ea"/>
          <a:cs typeface="+mn-cs"/>
          <a:sym typeface="Helvetica"/>
        </a:defRPr>
      </a:lvl4pPr>
      <a:lvl5pPr>
        <a:defRPr sz="1266">
          <a:solidFill>
            <a:schemeClr val="tx1"/>
          </a:solidFill>
          <a:latin typeface="+mn-lt"/>
          <a:ea typeface="+mn-ea"/>
          <a:cs typeface="+mn-cs"/>
          <a:sym typeface="Helvetica"/>
        </a:defRPr>
      </a:lvl5pPr>
      <a:lvl6pPr>
        <a:defRPr sz="1266">
          <a:solidFill>
            <a:schemeClr val="tx1"/>
          </a:solidFill>
          <a:latin typeface="+mn-lt"/>
          <a:ea typeface="+mn-ea"/>
          <a:cs typeface="+mn-cs"/>
          <a:sym typeface="Helvetica"/>
        </a:defRPr>
      </a:lvl6pPr>
      <a:lvl7pPr>
        <a:defRPr sz="1266">
          <a:solidFill>
            <a:schemeClr val="tx1"/>
          </a:solidFill>
          <a:latin typeface="+mn-lt"/>
          <a:ea typeface="+mn-ea"/>
          <a:cs typeface="+mn-cs"/>
          <a:sym typeface="Helvetica"/>
        </a:defRPr>
      </a:lvl7pPr>
      <a:lvl8pPr>
        <a:defRPr sz="1266">
          <a:solidFill>
            <a:schemeClr val="tx1"/>
          </a:solidFill>
          <a:latin typeface="+mn-lt"/>
          <a:ea typeface="+mn-ea"/>
          <a:cs typeface="+mn-cs"/>
          <a:sym typeface="Helvetica"/>
        </a:defRPr>
      </a:lvl8pPr>
      <a:lvl9pPr>
        <a:defRPr sz="1266">
          <a:solidFill>
            <a:schemeClr val="tx1"/>
          </a:solidFill>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C3E028E-D3A4-43E2-B27F-EAC3FAED930B}" type="datetimeFigureOut">
              <a:rPr lang="en-US" smtClean="0">
                <a:solidFill>
                  <a:prstClr val="black">
                    <a:lumMod val="95000"/>
                    <a:lumOff val="5000"/>
                  </a:prstClr>
                </a:solidFill>
              </a:rPr>
              <a:pPr/>
              <a:t>12/12/2014</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0F79E446-70CD-4BB1-AC55-B36590E4C2A9}"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36730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hyperlink" Target="http://www.ethnn.org/member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hyperlink" Target="http://www.ethnn.org/member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hyperlink" Target="http://www.ethnn.org/member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gif"/><Relationship Id="rId18" Type="http://schemas.openxmlformats.org/officeDocument/2006/relationships/image" Target="../media/image24.jpeg"/><Relationship Id="rId3" Type="http://schemas.openxmlformats.org/officeDocument/2006/relationships/diagramData" Target="../diagrams/data1.xml"/><Relationship Id="rId21" Type="http://schemas.openxmlformats.org/officeDocument/2006/relationships/image" Target="../media/image27.jpeg"/><Relationship Id="rId7" Type="http://schemas.microsoft.com/office/2007/relationships/diagramDrawing" Target="../diagrams/drawing1.xml"/><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notesSlide" Target="../notesSlides/notesSlide7.xml"/><Relationship Id="rId16" Type="http://schemas.openxmlformats.org/officeDocument/2006/relationships/image" Target="../media/image22.jpe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7.jpeg"/><Relationship Id="rId5" Type="http://schemas.openxmlformats.org/officeDocument/2006/relationships/diagramQuickStyle" Target="../diagrams/quickStyle1.xml"/><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diagramLayout" Target="../diagrams/layout1.xml"/><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5.xml"/><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youtu.be/1Evwgu369Jw"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image" Target="../media/image69.jpeg"/><Relationship Id="rId21" Type="http://schemas.openxmlformats.org/officeDocument/2006/relationships/image" Target="../media/image87.png"/><Relationship Id="rId7" Type="http://schemas.openxmlformats.org/officeDocument/2006/relationships/image" Target="../media/image73.jpe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notesSlide" Target="../notesSlides/notesSlide41.xm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72.jpeg"/><Relationship Id="rId11" Type="http://schemas.openxmlformats.org/officeDocument/2006/relationships/image" Target="../media/image77.gif"/><Relationship Id="rId24" Type="http://schemas.openxmlformats.org/officeDocument/2006/relationships/image" Target="../media/image90.png"/><Relationship Id="rId32" Type="http://schemas.openxmlformats.org/officeDocument/2006/relationships/image" Target="../media/image98.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jpe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1" y="3886201"/>
            <a:ext cx="9277351"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2"/>
            <a:ext cx="8343900" cy="769441"/>
          </a:xfrm>
          <a:prstGeom prst="rect">
            <a:avLst/>
          </a:prstGeom>
          <a:noFill/>
        </p:spPr>
        <p:txBody>
          <a:bodyPr wrap="square" rtlCol="0">
            <a:spAutoFit/>
          </a:bodyPr>
          <a:lstStyle/>
          <a:p>
            <a:r>
              <a:rPr lang="en-US" sz="2400" b="1" dirty="0">
                <a:solidFill>
                  <a:schemeClr val="bg1"/>
                </a:solidFill>
                <a:latin typeface="Century Gothic" pitchFamily="34" charset="0"/>
              </a:rPr>
              <a:t>THE COST OF POVERTY</a:t>
            </a:r>
          </a:p>
          <a:p>
            <a:r>
              <a:rPr lang="en-US" sz="2000" b="1" dirty="0">
                <a:solidFill>
                  <a:schemeClr val="bg1"/>
                </a:solidFill>
                <a:latin typeface="Century Gothic" pitchFamily="34" charset="0"/>
              </a:rPr>
              <a:t>DECEMBER 12, 2014</a:t>
            </a: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743954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Anticipated Outcome</a:t>
            </a:r>
            <a:endParaRPr lang="en-US" dirty="0"/>
          </a:p>
        </p:txBody>
      </p:sp>
      <p:sp>
        <p:nvSpPr>
          <p:cNvPr id="3" name="Content Placeholder 2"/>
          <p:cNvSpPr>
            <a:spLocks noGrp="1"/>
          </p:cNvSpPr>
          <p:nvPr>
            <p:ph idx="1"/>
          </p:nvPr>
        </p:nvSpPr>
        <p:spPr/>
        <p:txBody>
          <a:bodyPr>
            <a:normAutofit/>
          </a:bodyPr>
          <a:lstStyle/>
          <a:p>
            <a:r>
              <a:rPr lang="en-US" sz="2100" dirty="0"/>
              <a:t>Understand the complexities and frustrations of living in poverty day to day</a:t>
            </a:r>
          </a:p>
          <a:p>
            <a:r>
              <a:rPr lang="en-US" sz="2100" dirty="0"/>
              <a:t>Become awareness of its impact on our community</a:t>
            </a:r>
          </a:p>
          <a:p>
            <a:r>
              <a:rPr lang="en-US" sz="2100" dirty="0"/>
              <a:t>Effectively address the poverty issues in our community</a:t>
            </a:r>
            <a:endParaRPr lang="en-US" sz="2100" dirty="0"/>
          </a:p>
        </p:txBody>
      </p:sp>
    </p:spTree>
    <p:extLst>
      <p:ext uri="{BB962C8B-B14F-4D97-AF65-F5344CB8AC3E}">
        <p14:creationId xmlns:p14="http://schemas.microsoft.com/office/powerpoint/2010/main" val="1549337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3"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1" y="3886201"/>
            <a:ext cx="9277351"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2"/>
            <a:ext cx="8343900" cy="769441"/>
          </a:xfrm>
          <a:prstGeom prst="rect">
            <a:avLst/>
          </a:prstGeom>
          <a:noFill/>
        </p:spPr>
        <p:txBody>
          <a:bodyPr wrap="square" rtlCol="0">
            <a:spAutoFit/>
          </a:bodyPr>
          <a:lstStyle/>
          <a:p>
            <a:r>
              <a:rPr lang="en-US" sz="2400" b="1" dirty="0">
                <a:solidFill>
                  <a:schemeClr val="bg1"/>
                </a:solidFill>
                <a:latin typeface="Century Gothic" pitchFamily="34" charset="0"/>
              </a:rPr>
              <a:t>THE COST OF POVERTY</a:t>
            </a:r>
          </a:p>
          <a:p>
            <a:r>
              <a:rPr lang="en-US" sz="2000" b="1" dirty="0">
                <a:solidFill>
                  <a:schemeClr val="bg1"/>
                </a:solidFill>
                <a:latin typeface="Century Gothic" pitchFamily="34" charset="0"/>
              </a:rPr>
              <a:t>DECEMBER 12, 2014</a:t>
            </a:r>
          </a:p>
        </p:txBody>
      </p:sp>
      <p:pic>
        <p:nvPicPr>
          <p:cNvPr id="10" name="Picture 9" descr="logo-alt-color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2965743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144000"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830997"/>
          </a:xfrm>
          <a:prstGeom prst="rect">
            <a:avLst/>
          </a:prstGeom>
          <a:noFill/>
        </p:spPr>
        <p:txBody>
          <a:bodyPr wrap="square" rtlCol="0">
            <a:spAutoFit/>
          </a:bodyPr>
          <a:lstStyle/>
          <a:p>
            <a:r>
              <a:rPr lang="en-US" sz="2400" b="1" dirty="0">
                <a:solidFill>
                  <a:schemeClr val="bg1"/>
                </a:solidFill>
                <a:latin typeface="Century Gothic" pitchFamily="34" charset="0"/>
              </a:rPr>
              <a:t>Christina Fulsom</a:t>
            </a:r>
          </a:p>
          <a:p>
            <a:r>
              <a:rPr lang="en-US" sz="2400" b="1" dirty="0">
                <a:solidFill>
                  <a:schemeClr val="bg1"/>
                </a:solidFill>
                <a:latin typeface="Century Gothic" pitchFamily="34" charset="0"/>
              </a:rPr>
              <a:t>East Texas Human Needs Network</a:t>
            </a: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743954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17205" y="810162"/>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600" b="1" dirty="0" smtClean="0"/>
              <a:t>POVERTY</a:t>
            </a:r>
            <a:endParaRPr lang="en-US" sz="6600" b="1" dirty="0"/>
          </a:p>
          <a:p>
            <a:pPr algn="ctr">
              <a:buNone/>
            </a:pPr>
            <a:endParaRPr lang="en-US" sz="3300" dirty="0" smtClean="0"/>
          </a:p>
          <a:p>
            <a:pPr algn="ctr">
              <a:buNone/>
            </a:pPr>
            <a:r>
              <a:rPr lang="en-US" sz="4000" dirty="0" smtClean="0"/>
              <a:t>THE LOSS OF HUMAN POTENTIAL</a:t>
            </a:r>
          </a:p>
          <a:p>
            <a:pPr algn="ctr">
              <a:buNone/>
            </a:pPr>
            <a:endParaRPr lang="en-US" sz="3300" dirty="0" smtClean="0"/>
          </a:p>
          <a:p>
            <a:pPr algn="ctr">
              <a:buNone/>
            </a:pPr>
            <a:endParaRPr lang="en-US" sz="3300" dirty="0"/>
          </a:p>
        </p:txBody>
      </p:sp>
    </p:spTree>
    <p:extLst>
      <p:ext uri="{BB962C8B-B14F-4D97-AF65-F5344CB8AC3E}">
        <p14:creationId xmlns:p14="http://schemas.microsoft.com/office/powerpoint/2010/main" val="161918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17205" y="810162"/>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endParaRPr lang="en-US" sz="3300" dirty="0" smtClean="0"/>
          </a:p>
          <a:p>
            <a:pPr algn="ctr">
              <a:buNone/>
            </a:pPr>
            <a:r>
              <a:rPr lang="en-US" sz="4000" dirty="0" smtClean="0"/>
              <a:t>HOW WE LEARN ABOUT POVERTY</a:t>
            </a:r>
          </a:p>
          <a:p>
            <a:pPr algn="ctr">
              <a:buNone/>
            </a:pPr>
            <a:endParaRPr lang="en-US" sz="3300" dirty="0" smtClean="0"/>
          </a:p>
          <a:p>
            <a:pPr algn="ctr">
              <a:buNone/>
            </a:pPr>
            <a:endParaRPr lang="en-US" sz="3300" dirty="0"/>
          </a:p>
        </p:txBody>
      </p:sp>
    </p:spTree>
    <p:extLst>
      <p:ext uri="{BB962C8B-B14F-4D97-AF65-F5344CB8AC3E}">
        <p14:creationId xmlns:p14="http://schemas.microsoft.com/office/powerpoint/2010/main" val="1406642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17205" y="810162"/>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endParaRPr lang="en-US" sz="3300" dirty="0" smtClean="0"/>
          </a:p>
          <a:p>
            <a:pPr algn="ctr">
              <a:buNone/>
            </a:pPr>
            <a:r>
              <a:rPr lang="en-US" sz="4000" dirty="0" smtClean="0"/>
              <a:t>BE CURIOUS NOT JUDGEMENTAL</a:t>
            </a:r>
          </a:p>
          <a:p>
            <a:pPr algn="ctr">
              <a:buNone/>
            </a:pPr>
            <a:endParaRPr lang="en-US" sz="3300" dirty="0" smtClean="0"/>
          </a:p>
          <a:p>
            <a:pPr algn="ctr">
              <a:buNone/>
            </a:pPr>
            <a:endParaRPr lang="en-US" sz="3300" dirty="0"/>
          </a:p>
        </p:txBody>
      </p:sp>
    </p:spTree>
    <p:extLst>
      <p:ext uri="{BB962C8B-B14F-4D97-AF65-F5344CB8AC3E}">
        <p14:creationId xmlns:p14="http://schemas.microsoft.com/office/powerpoint/2010/main" val="2314369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626919" y="360219"/>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600" b="1" dirty="0" smtClean="0"/>
              <a:t>POVERTY</a:t>
            </a:r>
            <a:endParaRPr lang="en-US" sz="6600" b="1" dirty="0"/>
          </a:p>
          <a:p>
            <a:pPr algn="ctr">
              <a:buNone/>
            </a:pPr>
            <a:r>
              <a:rPr lang="en-US" sz="3300" dirty="0" smtClean="0"/>
              <a:t>Poverty Threshold or the Poverty Line, is the minimum level of resources that our government states are adequate to meet basic needs.</a:t>
            </a:r>
          </a:p>
          <a:p>
            <a:pPr algn="ctr">
              <a:buNone/>
            </a:pPr>
            <a:endParaRPr lang="en-US" sz="3300" dirty="0"/>
          </a:p>
        </p:txBody>
      </p:sp>
    </p:spTree>
    <p:extLst>
      <p:ext uri="{BB962C8B-B14F-4D97-AF65-F5344CB8AC3E}">
        <p14:creationId xmlns:p14="http://schemas.microsoft.com/office/powerpoint/2010/main" val="2336834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63483237"/>
              </p:ext>
            </p:extLst>
          </p:nvPr>
        </p:nvGraphicFramePr>
        <p:xfrm>
          <a:off x="0" y="2285999"/>
          <a:ext cx="9144000" cy="2857500"/>
        </p:xfrm>
        <a:graphic>
          <a:graphicData uri="http://schemas.openxmlformats.org/drawingml/2006/table">
            <a:tbl>
              <a:tblPr>
                <a:tableStyleId>{2D5ABB26-0587-4C30-8999-92F81FD0307C}</a:tableStyleId>
              </a:tblPr>
              <a:tblGrid>
                <a:gridCol w="1524000"/>
                <a:gridCol w="1524000"/>
                <a:gridCol w="1524000"/>
                <a:gridCol w="1524000"/>
                <a:gridCol w="1524000"/>
                <a:gridCol w="1524000"/>
              </a:tblGrid>
              <a:tr h="934944">
                <a:tc>
                  <a:txBody>
                    <a:bodyPr/>
                    <a:lstStyle/>
                    <a:p>
                      <a:r>
                        <a:rPr lang="en-US" sz="2400" b="1" dirty="0"/>
                        <a:t>Data Type</a:t>
                      </a:r>
                      <a:endParaRPr lang="en-US" sz="2400" b="1" dirty="0">
                        <a:solidFill>
                          <a:schemeClr val="bg1"/>
                        </a:solidFill>
                      </a:endParaRPr>
                    </a:p>
                  </a:txBody>
                  <a:tcPr anchor="ctr"/>
                </a:tc>
                <a:tc>
                  <a:txBody>
                    <a:bodyPr/>
                    <a:lstStyle/>
                    <a:p>
                      <a:pPr algn="ctr"/>
                      <a:r>
                        <a:rPr lang="en-US" sz="2400" b="1" dirty="0"/>
                        <a:t>2008</a:t>
                      </a:r>
                      <a:endParaRPr lang="en-US" sz="2400" b="1" dirty="0">
                        <a:solidFill>
                          <a:schemeClr val="bg1"/>
                        </a:solidFill>
                      </a:endParaRPr>
                    </a:p>
                  </a:txBody>
                  <a:tcPr anchor="ctr"/>
                </a:tc>
                <a:tc>
                  <a:txBody>
                    <a:bodyPr/>
                    <a:lstStyle/>
                    <a:p>
                      <a:pPr algn="ctr"/>
                      <a:r>
                        <a:rPr lang="en-US" sz="2400" b="1" dirty="0"/>
                        <a:t>2009</a:t>
                      </a:r>
                      <a:endParaRPr lang="en-US" sz="2400" b="1" dirty="0">
                        <a:solidFill>
                          <a:schemeClr val="bg1"/>
                        </a:solidFill>
                      </a:endParaRPr>
                    </a:p>
                  </a:txBody>
                  <a:tcPr anchor="ctr"/>
                </a:tc>
                <a:tc>
                  <a:txBody>
                    <a:bodyPr/>
                    <a:lstStyle/>
                    <a:p>
                      <a:pPr algn="ctr"/>
                      <a:r>
                        <a:rPr lang="en-US" sz="2400" b="1"/>
                        <a:t>2010</a:t>
                      </a:r>
                      <a:endParaRPr lang="en-US" sz="2400" b="1">
                        <a:solidFill>
                          <a:schemeClr val="bg1"/>
                        </a:solidFill>
                      </a:endParaRPr>
                    </a:p>
                  </a:txBody>
                  <a:tcPr anchor="ctr"/>
                </a:tc>
                <a:tc>
                  <a:txBody>
                    <a:bodyPr/>
                    <a:lstStyle/>
                    <a:p>
                      <a:pPr algn="ctr"/>
                      <a:r>
                        <a:rPr lang="en-US" sz="2400" b="1"/>
                        <a:t>2011</a:t>
                      </a:r>
                      <a:endParaRPr lang="en-US" sz="2400" b="1">
                        <a:solidFill>
                          <a:schemeClr val="bg1"/>
                        </a:solidFill>
                      </a:endParaRPr>
                    </a:p>
                  </a:txBody>
                  <a:tcPr anchor="ctr"/>
                </a:tc>
                <a:tc>
                  <a:txBody>
                    <a:bodyPr/>
                    <a:lstStyle/>
                    <a:p>
                      <a:pPr algn="ctr"/>
                      <a:r>
                        <a:rPr lang="en-US" sz="2400" b="1" dirty="0"/>
                        <a:t>2012</a:t>
                      </a:r>
                      <a:endParaRPr lang="en-US" sz="2400" b="1" dirty="0">
                        <a:solidFill>
                          <a:schemeClr val="bg1"/>
                        </a:solidFill>
                      </a:endParaRPr>
                    </a:p>
                  </a:txBody>
                  <a:tcPr anchor="ctr"/>
                </a:tc>
              </a:tr>
              <a:tr h="959547">
                <a:tc>
                  <a:txBody>
                    <a:bodyPr/>
                    <a:lstStyle/>
                    <a:p>
                      <a:r>
                        <a:rPr lang="en-US" sz="2400" b="1" dirty="0"/>
                        <a:t>Number</a:t>
                      </a:r>
                      <a:endParaRPr lang="en-US" sz="2400" b="1" dirty="0">
                        <a:solidFill>
                          <a:schemeClr val="bg1"/>
                        </a:solidFill>
                      </a:endParaRPr>
                    </a:p>
                  </a:txBody>
                  <a:tcPr anchor="ctr"/>
                </a:tc>
                <a:tc>
                  <a:txBody>
                    <a:bodyPr/>
                    <a:lstStyle/>
                    <a:p>
                      <a:pPr algn="ctr"/>
                      <a:r>
                        <a:rPr lang="en-US" sz="2400" dirty="0"/>
                        <a:t>10,078</a:t>
                      </a:r>
                      <a:endParaRPr lang="en-US" sz="2400" dirty="0">
                        <a:solidFill>
                          <a:schemeClr val="bg1"/>
                        </a:solidFill>
                      </a:endParaRPr>
                    </a:p>
                  </a:txBody>
                  <a:tcPr anchor="ctr"/>
                </a:tc>
                <a:tc>
                  <a:txBody>
                    <a:bodyPr/>
                    <a:lstStyle/>
                    <a:p>
                      <a:pPr algn="ctr"/>
                      <a:r>
                        <a:rPr lang="en-US" sz="2400" dirty="0"/>
                        <a:t>12,428</a:t>
                      </a:r>
                      <a:endParaRPr lang="en-US" sz="2400" dirty="0">
                        <a:solidFill>
                          <a:schemeClr val="bg1"/>
                        </a:solidFill>
                      </a:endParaRPr>
                    </a:p>
                  </a:txBody>
                  <a:tcPr anchor="ctr"/>
                </a:tc>
                <a:tc>
                  <a:txBody>
                    <a:bodyPr/>
                    <a:lstStyle/>
                    <a:p>
                      <a:pPr algn="ctr"/>
                      <a:r>
                        <a:rPr lang="en-US" sz="2400" dirty="0"/>
                        <a:t>11,529</a:t>
                      </a:r>
                      <a:endParaRPr lang="en-US" sz="2400" dirty="0">
                        <a:solidFill>
                          <a:schemeClr val="bg1"/>
                        </a:solidFill>
                      </a:endParaRPr>
                    </a:p>
                  </a:txBody>
                  <a:tcPr anchor="ctr"/>
                </a:tc>
                <a:tc>
                  <a:txBody>
                    <a:bodyPr/>
                    <a:lstStyle/>
                    <a:p>
                      <a:pPr algn="ctr"/>
                      <a:r>
                        <a:rPr lang="en-US" sz="2400"/>
                        <a:t>12,666</a:t>
                      </a:r>
                      <a:endParaRPr lang="en-US" sz="2400">
                        <a:solidFill>
                          <a:schemeClr val="bg1"/>
                        </a:solidFill>
                      </a:endParaRPr>
                    </a:p>
                  </a:txBody>
                  <a:tcPr anchor="ctr"/>
                </a:tc>
                <a:tc>
                  <a:txBody>
                    <a:bodyPr/>
                    <a:lstStyle/>
                    <a:p>
                      <a:pPr algn="ctr"/>
                      <a:r>
                        <a:rPr lang="en-US" sz="3600" dirty="0">
                          <a:solidFill>
                            <a:schemeClr val="bg1"/>
                          </a:solidFill>
                        </a:rPr>
                        <a:t>13,159</a:t>
                      </a:r>
                    </a:p>
                  </a:txBody>
                  <a:tcPr anchor="ctr">
                    <a:solidFill>
                      <a:schemeClr val="tx1">
                        <a:lumMod val="65000"/>
                        <a:lumOff val="35000"/>
                      </a:schemeClr>
                    </a:solidFill>
                  </a:tcPr>
                </a:tc>
              </a:tr>
              <a:tr h="963009">
                <a:tc>
                  <a:txBody>
                    <a:bodyPr/>
                    <a:lstStyle/>
                    <a:p>
                      <a:r>
                        <a:rPr lang="en-US" sz="2400" b="1" dirty="0"/>
                        <a:t>Percent</a:t>
                      </a:r>
                      <a:endParaRPr lang="en-US" sz="2400" b="1" dirty="0">
                        <a:solidFill>
                          <a:schemeClr val="bg1"/>
                        </a:solidFill>
                      </a:endParaRPr>
                    </a:p>
                  </a:txBody>
                  <a:tcPr anchor="ctr"/>
                </a:tc>
                <a:tc>
                  <a:txBody>
                    <a:bodyPr/>
                    <a:lstStyle/>
                    <a:p>
                      <a:pPr algn="ctr"/>
                      <a:r>
                        <a:rPr lang="en-US" sz="2400" dirty="0"/>
                        <a:t>19.8%</a:t>
                      </a:r>
                      <a:endParaRPr lang="en-US" sz="2400" dirty="0">
                        <a:solidFill>
                          <a:schemeClr val="bg1"/>
                        </a:solidFill>
                      </a:endParaRPr>
                    </a:p>
                  </a:txBody>
                  <a:tcPr anchor="ctr"/>
                </a:tc>
                <a:tc>
                  <a:txBody>
                    <a:bodyPr/>
                    <a:lstStyle/>
                    <a:p>
                      <a:pPr algn="ctr"/>
                      <a:r>
                        <a:rPr lang="en-US" sz="2400" dirty="0"/>
                        <a:t>23.9%</a:t>
                      </a:r>
                      <a:endParaRPr lang="en-US" sz="2400" dirty="0">
                        <a:solidFill>
                          <a:schemeClr val="bg1"/>
                        </a:solidFill>
                      </a:endParaRPr>
                    </a:p>
                  </a:txBody>
                  <a:tcPr anchor="ctr"/>
                </a:tc>
                <a:tc>
                  <a:txBody>
                    <a:bodyPr/>
                    <a:lstStyle/>
                    <a:p>
                      <a:pPr algn="ctr"/>
                      <a:r>
                        <a:rPr lang="en-US" sz="2400" dirty="0"/>
                        <a:t>21.7%</a:t>
                      </a:r>
                      <a:endParaRPr lang="en-US" sz="2400" dirty="0">
                        <a:solidFill>
                          <a:schemeClr val="bg1"/>
                        </a:solidFill>
                      </a:endParaRPr>
                    </a:p>
                  </a:txBody>
                  <a:tcPr anchor="ctr"/>
                </a:tc>
                <a:tc>
                  <a:txBody>
                    <a:bodyPr/>
                    <a:lstStyle/>
                    <a:p>
                      <a:pPr algn="ctr"/>
                      <a:r>
                        <a:rPr lang="en-US" sz="2400" dirty="0"/>
                        <a:t>23.6%</a:t>
                      </a:r>
                      <a:endParaRPr lang="en-US" sz="2400" dirty="0">
                        <a:solidFill>
                          <a:schemeClr val="bg1"/>
                        </a:solidFill>
                      </a:endParaRPr>
                    </a:p>
                  </a:txBody>
                  <a:tcPr anchor="ctr"/>
                </a:tc>
                <a:tc>
                  <a:txBody>
                    <a:bodyPr/>
                    <a:lstStyle/>
                    <a:p>
                      <a:pPr algn="ctr"/>
                      <a:r>
                        <a:rPr lang="en-US" sz="3600" dirty="0">
                          <a:solidFill>
                            <a:schemeClr val="bg1"/>
                          </a:solidFill>
                        </a:rPr>
                        <a:t>24.5%</a:t>
                      </a:r>
                      <a:endParaRPr lang="en-US" sz="3600" b="1" dirty="0">
                        <a:solidFill>
                          <a:schemeClr val="bg1"/>
                        </a:solidFill>
                      </a:endParaRPr>
                    </a:p>
                  </a:txBody>
                  <a:tcPr anchor="ctr">
                    <a:solidFill>
                      <a:schemeClr val="tx1">
                        <a:lumMod val="65000"/>
                        <a:lumOff val="35000"/>
                      </a:schemeClr>
                    </a:solidFill>
                  </a:tcPr>
                </a:tc>
              </a:tr>
            </a:tbl>
          </a:graphicData>
        </a:graphic>
      </p:graphicFrame>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spTree>
    <p:extLst>
      <p:ext uri="{BB962C8B-B14F-4D97-AF65-F5344CB8AC3E}">
        <p14:creationId xmlns:p14="http://schemas.microsoft.com/office/powerpoint/2010/main" val="831862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3309489"/>
              </p:ext>
            </p:extLst>
          </p:nvPr>
        </p:nvGraphicFramePr>
        <p:xfrm>
          <a:off x="-2" y="3049487"/>
          <a:ext cx="9144000" cy="2094012"/>
        </p:xfrm>
        <a:graphic>
          <a:graphicData uri="http://schemas.openxmlformats.org/drawingml/2006/table">
            <a:tbl>
              <a:tblPr>
                <a:tableStyleId>{2D5ABB26-0587-4C30-8999-92F81FD0307C}</a:tableStyleId>
              </a:tblPr>
              <a:tblGrid>
                <a:gridCol w="1524000"/>
                <a:gridCol w="1524000"/>
                <a:gridCol w="1524000"/>
                <a:gridCol w="1524000"/>
                <a:gridCol w="1524000"/>
                <a:gridCol w="1524000"/>
              </a:tblGrid>
              <a:tr h="698004">
                <a:tc>
                  <a:txBody>
                    <a:bodyPr/>
                    <a:lstStyle/>
                    <a:p>
                      <a:pPr algn="ctr"/>
                      <a:r>
                        <a:rPr lang="en-US" sz="2000" b="1" dirty="0"/>
                        <a:t>Data Type</a:t>
                      </a:r>
                      <a:endParaRPr lang="en-US" sz="2000" b="1" dirty="0">
                        <a:solidFill>
                          <a:schemeClr val="bg1"/>
                        </a:solidFill>
                      </a:endParaRPr>
                    </a:p>
                  </a:txBody>
                  <a:tcPr anchor="ctr"/>
                </a:tc>
                <a:tc>
                  <a:txBody>
                    <a:bodyPr/>
                    <a:lstStyle/>
                    <a:p>
                      <a:pPr algn="ctr"/>
                      <a:r>
                        <a:rPr lang="en-US" sz="2000" b="1" dirty="0"/>
                        <a:t>2008</a:t>
                      </a:r>
                      <a:endParaRPr lang="en-US" sz="2000" b="1" dirty="0">
                        <a:solidFill>
                          <a:schemeClr val="bg1"/>
                        </a:solidFill>
                      </a:endParaRPr>
                    </a:p>
                  </a:txBody>
                  <a:tcPr anchor="ctr"/>
                </a:tc>
                <a:tc>
                  <a:txBody>
                    <a:bodyPr/>
                    <a:lstStyle/>
                    <a:p>
                      <a:pPr algn="ctr"/>
                      <a:r>
                        <a:rPr lang="en-US" sz="2000" b="1" dirty="0"/>
                        <a:t>2009</a:t>
                      </a:r>
                      <a:endParaRPr lang="en-US" sz="2000" b="1" dirty="0">
                        <a:solidFill>
                          <a:schemeClr val="bg1"/>
                        </a:solidFill>
                      </a:endParaRPr>
                    </a:p>
                  </a:txBody>
                  <a:tcPr anchor="ctr"/>
                </a:tc>
                <a:tc>
                  <a:txBody>
                    <a:bodyPr/>
                    <a:lstStyle/>
                    <a:p>
                      <a:pPr algn="ctr"/>
                      <a:r>
                        <a:rPr lang="en-US" sz="2000" b="1" dirty="0"/>
                        <a:t>2010</a:t>
                      </a:r>
                      <a:endParaRPr lang="en-US" sz="2000" b="1" dirty="0">
                        <a:solidFill>
                          <a:schemeClr val="bg1"/>
                        </a:solidFill>
                      </a:endParaRPr>
                    </a:p>
                  </a:txBody>
                  <a:tcPr anchor="ctr"/>
                </a:tc>
                <a:tc>
                  <a:txBody>
                    <a:bodyPr/>
                    <a:lstStyle/>
                    <a:p>
                      <a:pPr algn="ctr"/>
                      <a:r>
                        <a:rPr lang="en-US" sz="2000" b="1" dirty="0"/>
                        <a:t>2011</a:t>
                      </a:r>
                      <a:endParaRPr lang="en-US" sz="2000" b="1" dirty="0">
                        <a:solidFill>
                          <a:schemeClr val="bg1"/>
                        </a:solidFill>
                      </a:endParaRPr>
                    </a:p>
                  </a:txBody>
                  <a:tcPr anchor="ctr"/>
                </a:tc>
                <a:tc>
                  <a:txBody>
                    <a:bodyPr/>
                    <a:lstStyle/>
                    <a:p>
                      <a:pPr algn="ctr"/>
                      <a:r>
                        <a:rPr lang="en-US" sz="2000" b="1" dirty="0"/>
                        <a:t>2012</a:t>
                      </a:r>
                      <a:endParaRPr lang="en-US" sz="2000" b="1" dirty="0">
                        <a:solidFill>
                          <a:schemeClr val="bg1"/>
                        </a:solidFill>
                      </a:endParaRPr>
                    </a:p>
                  </a:txBody>
                  <a:tcPr anchor="ctr"/>
                </a:tc>
              </a:tr>
              <a:tr h="698004">
                <a:tc>
                  <a:txBody>
                    <a:bodyPr/>
                    <a:lstStyle/>
                    <a:p>
                      <a:pPr algn="ctr"/>
                      <a:r>
                        <a:rPr lang="en-US" sz="2000" b="1"/>
                        <a:t>Number</a:t>
                      </a:r>
                      <a:endParaRPr lang="en-US" sz="2000" b="1">
                        <a:solidFill>
                          <a:schemeClr val="bg1"/>
                        </a:solidFill>
                      </a:endParaRPr>
                    </a:p>
                  </a:txBody>
                  <a:tcPr anchor="ctr"/>
                </a:tc>
                <a:tc>
                  <a:txBody>
                    <a:bodyPr/>
                    <a:lstStyle/>
                    <a:p>
                      <a:pPr algn="ctr"/>
                      <a:r>
                        <a:rPr lang="en-US" sz="2000"/>
                        <a:t>25,756</a:t>
                      </a:r>
                      <a:endParaRPr lang="en-US" sz="2000" b="1">
                        <a:solidFill>
                          <a:schemeClr val="bg1"/>
                        </a:solidFill>
                      </a:endParaRPr>
                    </a:p>
                  </a:txBody>
                  <a:tcPr anchor="ctr"/>
                </a:tc>
                <a:tc>
                  <a:txBody>
                    <a:bodyPr/>
                    <a:lstStyle/>
                    <a:p>
                      <a:pPr algn="ctr"/>
                      <a:r>
                        <a:rPr lang="en-US" sz="2000"/>
                        <a:t>32,316</a:t>
                      </a:r>
                      <a:endParaRPr lang="en-US" sz="2000" b="1">
                        <a:solidFill>
                          <a:schemeClr val="bg1"/>
                        </a:solidFill>
                      </a:endParaRPr>
                    </a:p>
                  </a:txBody>
                  <a:tcPr anchor="ctr"/>
                </a:tc>
                <a:tc>
                  <a:txBody>
                    <a:bodyPr/>
                    <a:lstStyle/>
                    <a:p>
                      <a:pPr algn="ctr"/>
                      <a:r>
                        <a:rPr lang="en-US" sz="2000"/>
                        <a:t>30,864</a:t>
                      </a:r>
                      <a:endParaRPr lang="en-US" sz="2000" b="1">
                        <a:solidFill>
                          <a:schemeClr val="bg1"/>
                        </a:solidFill>
                      </a:endParaRPr>
                    </a:p>
                  </a:txBody>
                  <a:tcPr anchor="ctr"/>
                </a:tc>
                <a:tc>
                  <a:txBody>
                    <a:bodyPr/>
                    <a:lstStyle/>
                    <a:p>
                      <a:pPr algn="ctr"/>
                      <a:r>
                        <a:rPr lang="en-US" sz="2000"/>
                        <a:t>35,744</a:t>
                      </a:r>
                      <a:endParaRPr lang="en-US" sz="2000" b="1">
                        <a:solidFill>
                          <a:schemeClr val="bg1"/>
                        </a:solidFill>
                      </a:endParaRPr>
                    </a:p>
                  </a:txBody>
                  <a:tcPr anchor="ctr"/>
                </a:tc>
                <a:tc>
                  <a:txBody>
                    <a:bodyPr/>
                    <a:lstStyle/>
                    <a:p>
                      <a:pPr algn="ctr"/>
                      <a:r>
                        <a:rPr lang="en-US" sz="3200" b="1" dirty="0">
                          <a:solidFill>
                            <a:schemeClr val="bg1"/>
                          </a:solidFill>
                        </a:rPr>
                        <a:t>36,260</a:t>
                      </a:r>
                      <a:endParaRPr lang="en-US" sz="2000" b="1" dirty="0">
                        <a:solidFill>
                          <a:schemeClr val="bg1"/>
                        </a:solidFill>
                      </a:endParaRPr>
                    </a:p>
                  </a:txBody>
                  <a:tcPr anchor="ctr">
                    <a:solidFill>
                      <a:srgbClr val="E53315"/>
                    </a:solidFill>
                  </a:tcPr>
                </a:tc>
              </a:tr>
              <a:tr h="698004">
                <a:tc>
                  <a:txBody>
                    <a:bodyPr/>
                    <a:lstStyle/>
                    <a:p>
                      <a:pPr algn="ctr"/>
                      <a:r>
                        <a:rPr lang="en-US" sz="2000" b="1" dirty="0"/>
                        <a:t>Percent</a:t>
                      </a:r>
                      <a:endParaRPr lang="en-US" sz="2000" b="1" dirty="0">
                        <a:solidFill>
                          <a:schemeClr val="bg1"/>
                        </a:solidFill>
                      </a:endParaRPr>
                    </a:p>
                  </a:txBody>
                  <a:tcPr anchor="ctr"/>
                </a:tc>
                <a:tc>
                  <a:txBody>
                    <a:bodyPr/>
                    <a:lstStyle/>
                    <a:p>
                      <a:pPr algn="ctr"/>
                      <a:r>
                        <a:rPr lang="en-US" sz="2000" dirty="0"/>
                        <a:t>13.1%</a:t>
                      </a:r>
                      <a:endParaRPr lang="en-US" sz="2000" b="1" dirty="0">
                        <a:solidFill>
                          <a:schemeClr val="bg1"/>
                        </a:solidFill>
                      </a:endParaRPr>
                    </a:p>
                  </a:txBody>
                  <a:tcPr anchor="ctr"/>
                </a:tc>
                <a:tc>
                  <a:txBody>
                    <a:bodyPr/>
                    <a:lstStyle/>
                    <a:p>
                      <a:pPr algn="ctr"/>
                      <a:r>
                        <a:rPr lang="en-US" sz="2000" dirty="0"/>
                        <a:t>16.2%</a:t>
                      </a:r>
                      <a:endParaRPr lang="en-US" sz="2000" b="1" dirty="0">
                        <a:solidFill>
                          <a:schemeClr val="bg1"/>
                        </a:solidFill>
                      </a:endParaRPr>
                    </a:p>
                  </a:txBody>
                  <a:tcPr anchor="ctr"/>
                </a:tc>
                <a:tc>
                  <a:txBody>
                    <a:bodyPr/>
                    <a:lstStyle/>
                    <a:p>
                      <a:pPr algn="ctr"/>
                      <a:r>
                        <a:rPr lang="en-US" sz="2000" dirty="0"/>
                        <a:t>15.0%</a:t>
                      </a:r>
                      <a:endParaRPr lang="en-US" sz="2000" b="1" dirty="0">
                        <a:solidFill>
                          <a:schemeClr val="bg1"/>
                        </a:solidFill>
                      </a:endParaRPr>
                    </a:p>
                  </a:txBody>
                  <a:tcPr anchor="ctr"/>
                </a:tc>
                <a:tc>
                  <a:txBody>
                    <a:bodyPr/>
                    <a:lstStyle/>
                    <a:p>
                      <a:pPr algn="ctr"/>
                      <a:r>
                        <a:rPr lang="en-US" sz="2000" dirty="0"/>
                        <a:t>17.1%</a:t>
                      </a:r>
                      <a:endParaRPr lang="en-US" sz="2000" b="1" dirty="0">
                        <a:solidFill>
                          <a:schemeClr val="bg1"/>
                        </a:solidFill>
                      </a:endParaRPr>
                    </a:p>
                  </a:txBody>
                  <a:tcPr anchor="ctr"/>
                </a:tc>
                <a:tc>
                  <a:txBody>
                    <a:bodyPr/>
                    <a:lstStyle/>
                    <a:p>
                      <a:pPr algn="ctr"/>
                      <a:r>
                        <a:rPr lang="en-US" sz="3600" b="1" dirty="0">
                          <a:solidFill>
                            <a:schemeClr val="bg1"/>
                          </a:solidFill>
                        </a:rPr>
                        <a:t>17.2%</a:t>
                      </a:r>
                    </a:p>
                  </a:txBody>
                  <a:tcPr anchor="ctr">
                    <a:solidFill>
                      <a:srgbClr val="E53315"/>
                    </a:solidFill>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049488"/>
          </a:xfrm>
          <a:prstGeom prst="rect">
            <a:avLst/>
          </a:prstGeom>
        </p:spPr>
      </p:pic>
    </p:spTree>
    <p:extLst>
      <p:ext uri="{BB962C8B-B14F-4D97-AF65-F5344CB8AC3E}">
        <p14:creationId xmlns:p14="http://schemas.microsoft.com/office/powerpoint/2010/main" val="3617310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solidFill>
                  <a:schemeClr val="bg1">
                    <a:lumMod val="50000"/>
                  </a:schemeClr>
                </a:solidFill>
                <a:latin typeface="+mn-lt"/>
              </a:rPr>
              <a:t>SOCIAL SERVICES PURPOSE</a:t>
            </a:r>
            <a:endParaRPr lang="en-US" sz="5400" b="1" dirty="0">
              <a:solidFill>
                <a:schemeClr val="bg1">
                  <a:lumMod val="50000"/>
                </a:schemeClr>
              </a:solidFill>
              <a:latin typeface="+mn-lt"/>
            </a:endParaRPr>
          </a:p>
        </p:txBody>
      </p:sp>
      <p:sp>
        <p:nvSpPr>
          <p:cNvPr id="3" name="Content Placeholder 2"/>
          <p:cNvSpPr>
            <a:spLocks noGrp="1"/>
          </p:cNvSpPr>
          <p:nvPr>
            <p:ph idx="1"/>
          </p:nvPr>
        </p:nvSpPr>
        <p:spPr/>
        <p:txBody>
          <a:bodyPr>
            <a:normAutofit/>
          </a:bodyPr>
          <a:lstStyle/>
          <a:p>
            <a:pPr marL="0" indent="0" algn="ctr">
              <a:buNone/>
            </a:pPr>
            <a:r>
              <a:rPr lang="en-US" sz="4000" dirty="0" smtClean="0">
                <a:solidFill>
                  <a:schemeClr val="bg1">
                    <a:lumMod val="50000"/>
                  </a:schemeClr>
                </a:solidFill>
              </a:rPr>
              <a:t>ALLEVIATE</a:t>
            </a:r>
          </a:p>
          <a:p>
            <a:pPr marL="0" indent="0" algn="ctr">
              <a:buNone/>
            </a:pPr>
            <a:r>
              <a:rPr lang="en-US" sz="4000" dirty="0" smtClean="0">
                <a:solidFill>
                  <a:schemeClr val="bg1">
                    <a:lumMod val="50000"/>
                  </a:schemeClr>
                </a:solidFill>
              </a:rPr>
              <a:t>PREVENT</a:t>
            </a:r>
          </a:p>
          <a:p>
            <a:pPr marL="0" indent="0" algn="ctr">
              <a:buNone/>
            </a:pPr>
            <a:r>
              <a:rPr lang="en-US" sz="4000" dirty="0" smtClean="0">
                <a:solidFill>
                  <a:schemeClr val="bg1">
                    <a:lumMod val="50000"/>
                  </a:schemeClr>
                </a:solidFill>
              </a:rPr>
              <a:t>SUPPORT TRANSITION</a:t>
            </a:r>
          </a:p>
          <a:p>
            <a:pPr marL="0" indent="0" algn="ctr">
              <a:buNone/>
            </a:pPr>
            <a:r>
              <a:rPr lang="en-US" sz="4000" dirty="0" smtClean="0">
                <a:solidFill>
                  <a:schemeClr val="bg1">
                    <a:lumMod val="50000"/>
                  </a:schemeClr>
                </a:solidFill>
              </a:rPr>
              <a:t>ELIMINATE</a:t>
            </a:r>
            <a:endParaRPr lang="en-US" dirty="0"/>
          </a:p>
        </p:txBody>
      </p:sp>
    </p:spTree>
    <p:extLst>
      <p:ext uri="{BB962C8B-B14F-4D97-AF65-F5344CB8AC3E}">
        <p14:creationId xmlns:p14="http://schemas.microsoft.com/office/powerpoint/2010/main" val="26166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a:lstStyle/>
          <a:p>
            <a:r>
              <a:rPr lang="en-US" b="1" dirty="0" smtClean="0">
                <a:latin typeface="Century Gothic" panose="020B0502020202020204" pitchFamily="34" charset="0"/>
              </a:rPr>
              <a:t>Poverty Simulation</a:t>
            </a:r>
            <a:endParaRPr lang="en-US" b="1"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marL="0" indent="0">
              <a:buNone/>
            </a:pPr>
            <a:r>
              <a:rPr lang="en-US" b="1" dirty="0" smtClean="0">
                <a:solidFill>
                  <a:schemeClr val="tx1">
                    <a:lumMod val="75000"/>
                    <a:lumOff val="25000"/>
                  </a:schemeClr>
                </a:solidFill>
              </a:rPr>
              <a:t>FACILITATORS</a:t>
            </a:r>
          </a:p>
          <a:p>
            <a:pPr marL="0" indent="0">
              <a:buNone/>
            </a:pPr>
            <a:r>
              <a:rPr lang="en-US" dirty="0">
                <a:solidFill>
                  <a:schemeClr val="tx1">
                    <a:lumMod val="75000"/>
                    <a:lumOff val="25000"/>
                  </a:schemeClr>
                </a:solidFill>
              </a:rPr>
              <a:t>	</a:t>
            </a:r>
            <a:r>
              <a:rPr lang="en-US" b="1" dirty="0" smtClean="0">
                <a:solidFill>
                  <a:schemeClr val="tx1">
                    <a:lumMod val="75000"/>
                    <a:lumOff val="25000"/>
                  </a:schemeClr>
                </a:solidFill>
              </a:rPr>
              <a:t>Charlotte Tharp</a:t>
            </a:r>
            <a:r>
              <a:rPr lang="en-US" dirty="0" smtClean="0">
                <a:solidFill>
                  <a:schemeClr val="tx1">
                    <a:lumMod val="75000"/>
                    <a:lumOff val="25000"/>
                  </a:schemeClr>
                </a:solidFill>
              </a:rPr>
              <a:t>, Tyler Independent School District</a:t>
            </a:r>
          </a:p>
          <a:p>
            <a:pPr marL="0" indent="0">
              <a:buNone/>
            </a:pPr>
            <a:r>
              <a:rPr lang="en-US" dirty="0">
                <a:solidFill>
                  <a:schemeClr val="tx1">
                    <a:lumMod val="75000"/>
                    <a:lumOff val="25000"/>
                  </a:schemeClr>
                </a:solidFill>
              </a:rPr>
              <a:t>	</a:t>
            </a:r>
            <a:r>
              <a:rPr lang="en-US" b="1" dirty="0" smtClean="0">
                <a:solidFill>
                  <a:schemeClr val="tx1">
                    <a:lumMod val="75000"/>
                    <a:lumOff val="25000"/>
                  </a:schemeClr>
                </a:solidFill>
              </a:rPr>
              <a:t>Vernora Jones</a:t>
            </a:r>
            <a:r>
              <a:rPr lang="en-US" dirty="0" smtClean="0">
                <a:solidFill>
                  <a:schemeClr val="tx1">
                    <a:lumMod val="75000"/>
                    <a:lumOff val="25000"/>
                  </a:schemeClr>
                </a:solidFill>
              </a:rPr>
              <a:t>, Tyler Independent School District</a:t>
            </a:r>
          </a:p>
          <a:p>
            <a:pPr marL="0" indent="0">
              <a:buNone/>
            </a:pPr>
            <a:r>
              <a:rPr lang="en-US" dirty="0">
                <a:solidFill>
                  <a:schemeClr val="tx1">
                    <a:lumMod val="75000"/>
                    <a:lumOff val="25000"/>
                  </a:schemeClr>
                </a:solidFill>
              </a:rPr>
              <a:t>	</a:t>
            </a:r>
            <a:r>
              <a:rPr lang="en-US" b="1" dirty="0" smtClean="0">
                <a:solidFill>
                  <a:schemeClr val="tx1">
                    <a:lumMod val="75000"/>
                    <a:lumOff val="25000"/>
                  </a:schemeClr>
                </a:solidFill>
              </a:rPr>
              <a:t>Roxane May</a:t>
            </a:r>
            <a:r>
              <a:rPr lang="en-US" dirty="0" smtClean="0">
                <a:solidFill>
                  <a:schemeClr val="tx1">
                    <a:lumMod val="75000"/>
                    <a:lumOff val="25000"/>
                  </a:schemeClr>
                </a:solidFill>
              </a:rPr>
              <a:t>, Department for the Elimination of Disparities and 	Disproportionality</a:t>
            </a:r>
          </a:p>
          <a:p>
            <a:pPr marL="0" indent="0">
              <a:buNone/>
            </a:pPr>
            <a:r>
              <a:rPr lang="en-US" dirty="0">
                <a:solidFill>
                  <a:schemeClr val="tx1">
                    <a:lumMod val="75000"/>
                    <a:lumOff val="25000"/>
                  </a:schemeClr>
                </a:solidFill>
              </a:rPr>
              <a:t>	</a:t>
            </a:r>
            <a:r>
              <a:rPr lang="en-US" b="1" dirty="0" smtClean="0">
                <a:solidFill>
                  <a:schemeClr val="tx1">
                    <a:lumMod val="75000"/>
                    <a:lumOff val="25000"/>
                  </a:schemeClr>
                </a:solidFill>
              </a:rPr>
              <a:t>Paul Andrews, Ph.D</a:t>
            </a:r>
            <a:r>
              <a:rPr lang="en-US" dirty="0" smtClean="0">
                <a:solidFill>
                  <a:schemeClr val="tx1">
                    <a:lumMod val="75000"/>
                    <a:lumOff val="25000"/>
                  </a:schemeClr>
                </a:solidFill>
              </a:rPr>
              <a:t>., Independent Psychologist</a:t>
            </a:r>
          </a:p>
          <a:p>
            <a:pPr marL="0" indent="0">
              <a:buNone/>
            </a:pPr>
            <a:r>
              <a:rPr lang="en-US" b="1" dirty="0" smtClean="0">
                <a:solidFill>
                  <a:schemeClr val="tx1">
                    <a:lumMod val="75000"/>
                    <a:lumOff val="25000"/>
                  </a:schemeClr>
                </a:solidFill>
              </a:rPr>
              <a:t>VOLUNTEERS</a:t>
            </a:r>
          </a:p>
          <a:p>
            <a:pPr marL="0" indent="0">
              <a:buNone/>
            </a:pPr>
            <a:r>
              <a:rPr lang="en-US" dirty="0">
                <a:solidFill>
                  <a:schemeClr val="tx1">
                    <a:lumMod val="75000"/>
                    <a:lumOff val="25000"/>
                  </a:schemeClr>
                </a:solidFill>
              </a:rPr>
              <a:t>	</a:t>
            </a:r>
            <a:r>
              <a:rPr lang="en-US" b="1" dirty="0" smtClean="0">
                <a:solidFill>
                  <a:schemeClr val="tx1">
                    <a:lumMod val="75000"/>
                    <a:lumOff val="25000"/>
                  </a:schemeClr>
                </a:solidFill>
              </a:rPr>
              <a:t>Leadership Tyler Alumni</a:t>
            </a:r>
            <a:endParaRPr lang="en-US" b="1" dirty="0">
              <a:solidFill>
                <a:schemeClr val="tx1">
                  <a:lumMod val="75000"/>
                  <a:lumOff val="25000"/>
                </a:schemeClr>
              </a:solidFill>
            </a:endParaRPr>
          </a:p>
        </p:txBody>
      </p:sp>
    </p:spTree>
    <p:extLst>
      <p:ext uri="{BB962C8B-B14F-4D97-AF65-F5344CB8AC3E}">
        <p14:creationId xmlns:p14="http://schemas.microsoft.com/office/powerpoint/2010/main" val="2692295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626919" y="360219"/>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6600" b="1" dirty="0" smtClean="0">
                <a:solidFill>
                  <a:prstClr val="white">
                    <a:lumMod val="50000"/>
                  </a:prstClr>
                </a:solidFill>
              </a:rPr>
              <a:t>INSANITY</a:t>
            </a:r>
          </a:p>
          <a:p>
            <a:pPr algn="ctr">
              <a:buFont typeface="Arial" pitchFamily="34" charset="0"/>
              <a:buNone/>
            </a:pPr>
            <a:r>
              <a:rPr lang="en-US" sz="3300" dirty="0" smtClean="0">
                <a:solidFill>
                  <a:prstClr val="white">
                    <a:lumMod val="50000"/>
                  </a:prstClr>
                </a:solidFill>
              </a:rPr>
              <a:t>Doing the same thing over and over again and expecting different results!</a:t>
            </a:r>
          </a:p>
          <a:p>
            <a:pPr algn="ctr">
              <a:buFont typeface="Arial" pitchFamily="34" charset="0"/>
              <a:buNone/>
            </a:pPr>
            <a:r>
              <a:rPr lang="en-US" sz="2800" dirty="0" smtClean="0">
                <a:solidFill>
                  <a:prstClr val="white">
                    <a:lumMod val="50000"/>
                  </a:prstClr>
                </a:solidFill>
              </a:rPr>
              <a:t>- Albert Einstein</a:t>
            </a:r>
            <a:endParaRPr lang="en-US" sz="2800" dirty="0">
              <a:solidFill>
                <a:prstClr val="white">
                  <a:lumMod val="50000"/>
                </a:prstClr>
              </a:solidFill>
            </a:endParaRPr>
          </a:p>
        </p:txBody>
      </p:sp>
    </p:spTree>
    <p:extLst>
      <p:ext uri="{BB962C8B-B14F-4D97-AF65-F5344CB8AC3E}">
        <p14:creationId xmlns:p14="http://schemas.microsoft.com/office/powerpoint/2010/main" val="104943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a:xfrm>
            <a:off x="626919" y="360219"/>
            <a:ext cx="7048500" cy="3828185"/>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4400" dirty="0" smtClean="0"/>
              <a:t>Want to go fast, go alone.</a:t>
            </a:r>
          </a:p>
          <a:p>
            <a:pPr algn="ctr">
              <a:buNone/>
            </a:pPr>
            <a:r>
              <a:rPr lang="en-US" sz="4400" dirty="0" smtClean="0"/>
              <a:t>Wang to go far, go together.</a:t>
            </a:r>
            <a:endParaRPr lang="en-US" sz="4400" dirty="0"/>
          </a:p>
        </p:txBody>
      </p:sp>
    </p:spTree>
    <p:extLst>
      <p:ext uri="{BB962C8B-B14F-4D97-AF65-F5344CB8AC3E}">
        <p14:creationId xmlns:p14="http://schemas.microsoft.com/office/powerpoint/2010/main" val="163149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6167" y="523449"/>
            <a:ext cx="3547779" cy="825938"/>
          </a:xfrm>
        </p:spPr>
      </p:pic>
      <p:sp>
        <p:nvSpPr>
          <p:cNvPr id="5" name="Content Placeholder 2"/>
          <p:cNvSpPr>
            <a:spLocks noGrp="1"/>
          </p:cNvSpPr>
          <p:nvPr/>
        </p:nvSpPr>
        <p:spPr>
          <a:xfrm>
            <a:off x="1105807" y="1480016"/>
            <a:ext cx="7048500" cy="2505188"/>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000" b="1" dirty="0" smtClean="0"/>
              <a:t>COMMON GOAL</a:t>
            </a:r>
          </a:p>
          <a:p>
            <a:pPr algn="ctr">
              <a:buNone/>
            </a:pPr>
            <a:r>
              <a:rPr lang="en-US" b="1" dirty="0" smtClean="0"/>
              <a:t>Improve the wellbeing of others</a:t>
            </a:r>
            <a:endParaRPr lang="en-US" b="1" dirty="0"/>
          </a:p>
        </p:txBody>
      </p:sp>
    </p:spTree>
    <p:extLst>
      <p:ext uri="{BB962C8B-B14F-4D97-AF65-F5344CB8AC3E}">
        <p14:creationId xmlns:p14="http://schemas.microsoft.com/office/powerpoint/2010/main" val="1748096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31636" y="1088130"/>
            <a:ext cx="7048500" cy="2505188"/>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600" b="1" dirty="0" smtClean="0"/>
              <a:t>VISION</a:t>
            </a:r>
          </a:p>
          <a:p>
            <a:pPr algn="ctr">
              <a:buNone/>
            </a:pPr>
            <a:r>
              <a:rPr lang="en-US" b="1" dirty="0" smtClean="0"/>
              <a:t>A community with equitable </a:t>
            </a:r>
          </a:p>
          <a:p>
            <a:pPr algn="ctr">
              <a:buNone/>
            </a:pPr>
            <a:r>
              <a:rPr lang="en-US" b="1" dirty="0" smtClean="0"/>
              <a:t>access for all</a:t>
            </a:r>
          </a:p>
        </p:txBody>
      </p:sp>
    </p:spTree>
    <p:extLst>
      <p:ext uri="{BB962C8B-B14F-4D97-AF65-F5344CB8AC3E}">
        <p14:creationId xmlns:p14="http://schemas.microsoft.com/office/powerpoint/2010/main" val="614058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75179" y="159216"/>
            <a:ext cx="7048500" cy="711641"/>
          </a:xfrm>
          <a:prstGeom prst="rect">
            <a:avLst/>
          </a:prstGeom>
          <a:solidFill>
            <a:schemeClr val="bg1"/>
          </a:solidFill>
          <a:ln w="19050">
            <a:noFill/>
          </a:ln>
          <a:effectLst/>
        </p:spPr>
        <p:txBody>
          <a:bodyPr vert="horz" lIns="68580" tIns="34291" rIns="68580" bIns="34291"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000" b="1" dirty="0" smtClean="0"/>
              <a:t>WHO?</a:t>
            </a:r>
          </a:p>
        </p:txBody>
      </p:sp>
      <p:pic>
        <p:nvPicPr>
          <p:cNvPr id="2" name="Picture 1" descr="Members - East Texas Human Needs Network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1588" t="21963" r="16190" b="4214"/>
          <a:stretch/>
        </p:blipFill>
        <p:spPr>
          <a:xfrm>
            <a:off x="1045029" y="1146629"/>
            <a:ext cx="6604000" cy="3599542"/>
          </a:xfrm>
          <a:prstGeom prst="rect">
            <a:avLst/>
          </a:prstGeom>
        </p:spPr>
      </p:pic>
    </p:spTree>
    <p:extLst>
      <p:ext uri="{BB962C8B-B14F-4D97-AF65-F5344CB8AC3E}">
        <p14:creationId xmlns:p14="http://schemas.microsoft.com/office/powerpoint/2010/main" val="61186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75179" y="159216"/>
            <a:ext cx="7048500" cy="711641"/>
          </a:xfrm>
          <a:prstGeom prst="rect">
            <a:avLst/>
          </a:prstGeom>
          <a:solidFill>
            <a:schemeClr val="bg1"/>
          </a:solidFill>
          <a:ln w="19050">
            <a:noFill/>
          </a:ln>
          <a:effectLst/>
        </p:spPr>
        <p:txBody>
          <a:bodyPr vert="horz" lIns="68580" tIns="34291" rIns="68580" bIns="34291"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000" b="1" dirty="0" smtClean="0"/>
              <a:t>WHO?</a:t>
            </a:r>
          </a:p>
        </p:txBody>
      </p:sp>
      <p:pic>
        <p:nvPicPr>
          <p:cNvPr id="3" name="Picture 2" descr="Members - East Texas Human Needs Network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4603" t="23674" r="16191" b="2704"/>
          <a:stretch/>
        </p:blipFill>
        <p:spPr>
          <a:xfrm>
            <a:off x="1335314" y="1277257"/>
            <a:ext cx="6328229" cy="3556000"/>
          </a:xfrm>
          <a:prstGeom prst="rect">
            <a:avLst/>
          </a:prstGeom>
        </p:spPr>
      </p:pic>
    </p:spTree>
    <p:extLst>
      <p:ext uri="{BB962C8B-B14F-4D97-AF65-F5344CB8AC3E}">
        <p14:creationId xmlns:p14="http://schemas.microsoft.com/office/powerpoint/2010/main" val="2184448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75179" y="159216"/>
            <a:ext cx="7048500" cy="711641"/>
          </a:xfrm>
          <a:prstGeom prst="rect">
            <a:avLst/>
          </a:prstGeom>
          <a:solidFill>
            <a:schemeClr val="bg1"/>
          </a:solidFill>
          <a:ln w="19050">
            <a:noFill/>
          </a:ln>
          <a:effectLst/>
        </p:spPr>
        <p:txBody>
          <a:bodyPr vert="horz" lIns="68580" tIns="34291" rIns="68580" bIns="34291"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6000" b="1" dirty="0" smtClean="0"/>
              <a:t>WHO?</a:t>
            </a:r>
          </a:p>
        </p:txBody>
      </p:sp>
      <p:pic>
        <p:nvPicPr>
          <p:cNvPr id="2" name="Picture 1" descr="Members - East Texas Human Needs Network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5238" t="33871" r="16667" b="30111"/>
          <a:stretch/>
        </p:blipFill>
        <p:spPr>
          <a:xfrm>
            <a:off x="1393370" y="1785257"/>
            <a:ext cx="6226629" cy="1756229"/>
          </a:xfrm>
          <a:prstGeom prst="rect">
            <a:avLst/>
          </a:prstGeom>
        </p:spPr>
      </p:pic>
    </p:spTree>
    <p:extLst>
      <p:ext uri="{BB962C8B-B14F-4D97-AF65-F5344CB8AC3E}">
        <p14:creationId xmlns:p14="http://schemas.microsoft.com/office/powerpoint/2010/main" val="2251376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46150" y="1131673"/>
            <a:ext cx="7048500" cy="2505188"/>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5400" b="1" dirty="0" smtClean="0"/>
              <a:t>DATA</a:t>
            </a:r>
          </a:p>
        </p:txBody>
      </p:sp>
    </p:spTree>
    <p:extLst>
      <p:ext uri="{BB962C8B-B14F-4D97-AF65-F5344CB8AC3E}">
        <p14:creationId xmlns:p14="http://schemas.microsoft.com/office/powerpoint/2010/main" val="483187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507116180"/>
              </p:ext>
            </p:extLst>
          </p:nvPr>
        </p:nvGraphicFramePr>
        <p:xfrm>
          <a:off x="2326317" y="77511"/>
          <a:ext cx="6443955" cy="1798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a:grpSpLocks noChangeAspect="1"/>
          </p:cNvGrpSpPr>
          <p:nvPr/>
        </p:nvGrpSpPr>
        <p:grpSpPr>
          <a:xfrm>
            <a:off x="797616" y="1885950"/>
            <a:ext cx="7626581" cy="960120"/>
            <a:chOff x="533400" y="4343400"/>
            <a:chExt cx="7868695" cy="990600"/>
          </a:xfrm>
        </p:grpSpPr>
        <p:pic>
          <p:nvPicPr>
            <p:cNvPr id="9" name="Picture 8" descr="LCO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00" y="4343400"/>
              <a:ext cx="1755645" cy="914400"/>
            </a:xfrm>
            <a:prstGeom prst="rect">
              <a:avLst/>
            </a:prstGeom>
          </p:spPr>
        </p:pic>
        <p:pic>
          <p:nvPicPr>
            <p:cNvPr id="10" name="Picture 9" descr="path.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7400" y="4419600"/>
              <a:ext cx="801234" cy="914400"/>
            </a:xfrm>
            <a:prstGeom prst="rect">
              <a:avLst/>
            </a:prstGeom>
          </p:spPr>
        </p:pic>
        <p:pic>
          <p:nvPicPr>
            <p:cNvPr id="11" name="Picture 10" descr="UT Health Northeast.jpg"/>
            <p:cNvPicPr>
              <a:picLocks noChangeAspect="1"/>
            </p:cNvPicPr>
            <p:nvPr/>
          </p:nvPicPr>
          <p:blipFill>
            <a:blip r:embed="rId10" cstate="print"/>
            <a:stretch>
              <a:fillRect/>
            </a:stretch>
          </p:blipFill>
          <p:spPr>
            <a:xfrm>
              <a:off x="2514600" y="4343400"/>
              <a:ext cx="2843684" cy="914400"/>
            </a:xfrm>
            <a:prstGeom prst="rect">
              <a:avLst/>
            </a:prstGeom>
          </p:spPr>
        </p:pic>
        <p:pic>
          <p:nvPicPr>
            <p:cNvPr id="12" name="Picture 11" descr="ut tyler.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10400" y="4419600"/>
              <a:ext cx="1391695" cy="914400"/>
            </a:xfrm>
            <a:prstGeom prst="rect">
              <a:avLst/>
            </a:prstGeom>
          </p:spPr>
        </p:pic>
      </p:grpSp>
      <p:grpSp>
        <p:nvGrpSpPr>
          <p:cNvPr id="30" name="Group 29"/>
          <p:cNvGrpSpPr>
            <a:grpSpLocks noChangeAspect="1"/>
          </p:cNvGrpSpPr>
          <p:nvPr/>
        </p:nvGrpSpPr>
        <p:grpSpPr>
          <a:xfrm>
            <a:off x="327991" y="3133311"/>
            <a:ext cx="8322516" cy="1508760"/>
            <a:chOff x="685800" y="4191000"/>
            <a:chExt cx="7565923" cy="1371600"/>
          </a:xfrm>
        </p:grpSpPr>
        <p:pic>
          <p:nvPicPr>
            <p:cNvPr id="57353" name="Picture 9" descr="C:\Users\Christina\Documents\ETHNN\LOGO\Allegiance Home Health C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62000" y="4267200"/>
              <a:ext cx="751661" cy="548640"/>
            </a:xfrm>
            <a:prstGeom prst="rect">
              <a:avLst/>
            </a:prstGeom>
            <a:noFill/>
          </p:spPr>
        </p:pic>
        <p:pic>
          <p:nvPicPr>
            <p:cNvPr id="57354" name="Picture 10" descr="C:\Users\Christina\Documents\ETHNN\LOGO\Andrews_Center.gif"/>
            <p:cNvPicPr>
              <a:picLocks noChangeAspect="1" noChangeArrowheads="1"/>
            </p:cNvPicPr>
            <p:nvPr/>
          </p:nvPicPr>
          <p:blipFill>
            <a:blip r:embed="rId13" cstate="print"/>
            <a:srcRect/>
            <a:stretch>
              <a:fillRect/>
            </a:stretch>
          </p:blipFill>
          <p:spPr bwMode="auto">
            <a:xfrm>
              <a:off x="2133600" y="4267200"/>
              <a:ext cx="1022774" cy="548640"/>
            </a:xfrm>
            <a:prstGeom prst="rect">
              <a:avLst/>
            </a:prstGeom>
            <a:noFill/>
          </p:spPr>
        </p:pic>
        <p:pic>
          <p:nvPicPr>
            <p:cNvPr id="57355" name="Picture 11" descr="C:\Users\Christina\Documents\ETHNN\LOGO\etcada.bmp"/>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581400" y="4191000"/>
              <a:ext cx="785329" cy="640080"/>
            </a:xfrm>
            <a:prstGeom prst="rect">
              <a:avLst/>
            </a:prstGeom>
            <a:noFill/>
          </p:spPr>
        </p:pic>
        <p:pic>
          <p:nvPicPr>
            <p:cNvPr id="57356" name="Picture 12" descr="C:\Users\Christina\Documents\ETHNN\LOGO\ETCC.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724400" y="4267200"/>
              <a:ext cx="2233369" cy="457200"/>
            </a:xfrm>
            <a:prstGeom prst="rect">
              <a:avLst/>
            </a:prstGeom>
            <a:noFill/>
          </p:spPr>
        </p:pic>
        <p:pic>
          <p:nvPicPr>
            <p:cNvPr id="57357" name="Picture 13" descr="C:\Users\Christina\Documents\ETHNN\LOGO\ETMC.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315200" y="4343400"/>
              <a:ext cx="847898" cy="457200"/>
            </a:xfrm>
            <a:prstGeom prst="rect">
              <a:avLst/>
            </a:prstGeom>
            <a:noFill/>
          </p:spPr>
        </p:pic>
        <p:pic>
          <p:nvPicPr>
            <p:cNvPr id="57358" name="Picture 14" descr="C:\Users\Christina\Documents\ETHNN\LOGO\Gateway to Hope.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85800" y="5029200"/>
              <a:ext cx="711200" cy="457200"/>
            </a:xfrm>
            <a:prstGeom prst="rect">
              <a:avLst/>
            </a:prstGeom>
            <a:noFill/>
          </p:spPr>
        </p:pic>
        <p:pic>
          <p:nvPicPr>
            <p:cNvPr id="57359" name="Picture 15" descr="C:\Users\Christina\Documents\ETHNN\LOGO\NCF.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657600" y="5029200"/>
              <a:ext cx="2081695" cy="457200"/>
            </a:xfrm>
            <a:prstGeom prst="rect">
              <a:avLst/>
            </a:prstGeom>
            <a:noFill/>
          </p:spPr>
        </p:pic>
        <p:pic>
          <p:nvPicPr>
            <p:cNvPr id="57360" name="Picture 16" descr="C:\Users\Christina\Documents\ETHNN\LOGO\THC.jpg"/>
            <p:cNvPicPr>
              <a:picLocks noChangeAspect="1" noChangeArrowheads="1"/>
            </p:cNvPicPr>
            <p:nvPr/>
          </p:nvPicPr>
          <p:blipFill>
            <a:blip r:embed="rId19" cstate="print"/>
            <a:srcRect/>
            <a:stretch>
              <a:fillRect/>
            </a:stretch>
          </p:blipFill>
          <p:spPr bwMode="auto">
            <a:xfrm>
              <a:off x="7086600" y="4953000"/>
              <a:ext cx="1165123" cy="457200"/>
            </a:xfrm>
            <a:prstGeom prst="rect">
              <a:avLst/>
            </a:prstGeom>
            <a:noFill/>
          </p:spPr>
        </p:pic>
        <p:pic>
          <p:nvPicPr>
            <p:cNvPr id="57361" name="Picture 17" descr="C:\Users\Christina\Documents\ETHNN\LOGO\salvationarmy_logo-jpg.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172200" y="4953000"/>
              <a:ext cx="497472" cy="548640"/>
            </a:xfrm>
            <a:prstGeom prst="rect">
              <a:avLst/>
            </a:prstGeom>
            <a:noFill/>
          </p:spPr>
        </p:pic>
        <p:pic>
          <p:nvPicPr>
            <p:cNvPr id="57362" name="Picture 18" descr="C:\Users\Christina\Documents\ETHNN\LOGO\Mission Tyler.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600200" y="5105400"/>
              <a:ext cx="1804524" cy="457200"/>
            </a:xfrm>
            <a:prstGeom prst="rect">
              <a:avLst/>
            </a:prstGeom>
            <a:noFill/>
          </p:spPr>
        </p:pic>
      </p:grpSp>
      <p:pic>
        <p:nvPicPr>
          <p:cNvPr id="4" name="Picture 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70672" y="424434"/>
            <a:ext cx="1735931" cy="1143000"/>
          </a:xfrm>
          <a:prstGeom prst="rect">
            <a:avLst/>
          </a:prstGeom>
        </p:spPr>
      </p:pic>
    </p:spTree>
    <p:extLst>
      <p:ext uri="{BB962C8B-B14F-4D97-AF65-F5344CB8AC3E}">
        <p14:creationId xmlns:p14="http://schemas.microsoft.com/office/powerpoint/2010/main" val="949127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946150" y="1131673"/>
            <a:ext cx="7048500" cy="2505188"/>
          </a:xfrm>
          <a:prstGeom prst="rect">
            <a:avLst/>
          </a:prstGeom>
          <a:solidFill>
            <a:schemeClr val="bg1"/>
          </a:solidFill>
          <a:ln w="19050">
            <a:noFill/>
          </a:ln>
          <a:effectLst/>
        </p:spPr>
        <p:txBody>
          <a:bodyPr vert="horz" lIns="68580" tIns="34291" rIns="68580" bIns="34291"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bg1">
                    <a:lumMod val="50000"/>
                  </a:schemeClr>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50000"/>
                  </a:schemeClr>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50000"/>
                  </a:schemeClr>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50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US" sz="5400" b="1" dirty="0" smtClean="0"/>
              <a:t>URGENCY</a:t>
            </a:r>
            <a:endParaRPr lang="en-US" sz="5400" b="1" dirty="0" smtClean="0"/>
          </a:p>
        </p:txBody>
      </p:sp>
    </p:spTree>
    <p:extLst>
      <p:ext uri="{BB962C8B-B14F-4D97-AF65-F5344CB8AC3E}">
        <p14:creationId xmlns:p14="http://schemas.microsoft.com/office/powerpoint/2010/main" val="1981895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Community Action Poverty Simulation</a:t>
            </a:r>
            <a:endParaRPr lang="en-US" dirty="0"/>
          </a:p>
        </p:txBody>
      </p:sp>
      <p:sp>
        <p:nvSpPr>
          <p:cNvPr id="3" name="Subtitle 2"/>
          <p:cNvSpPr>
            <a:spLocks noGrp="1"/>
          </p:cNvSpPr>
          <p:nvPr>
            <p:ph type="subTitle" idx="1"/>
          </p:nvPr>
        </p:nvSpPr>
        <p:spPr/>
        <p:txBody>
          <a:bodyPr>
            <a:normAutofit fontScale="92500"/>
          </a:bodyPr>
          <a:lstStyle/>
          <a:p>
            <a:r>
              <a:rPr lang="en-US" sz="2400" i="1" dirty="0"/>
              <a:t>Can You Survive A Month in Poverty?</a:t>
            </a:r>
            <a:endParaRPr lang="en-US" sz="2400" i="1" dirty="0"/>
          </a:p>
        </p:txBody>
      </p:sp>
    </p:spTree>
    <p:extLst>
      <p:ext uri="{BB962C8B-B14F-4D97-AF65-F5344CB8AC3E}">
        <p14:creationId xmlns:p14="http://schemas.microsoft.com/office/powerpoint/2010/main" val="1496996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5380466" cy="5143501"/>
          </a:xfrm>
          <a:solidFill>
            <a:srgbClr val="CF312B"/>
          </a:solidFill>
        </p:spPr>
        <p:txBody>
          <a:bodyPr anchor="ctr">
            <a:normAutofit/>
          </a:bodyPr>
          <a:lstStyle/>
          <a:p>
            <a:pPr marL="0" indent="0">
              <a:buNone/>
            </a:pPr>
            <a:r>
              <a:rPr lang="en-US" sz="5400" b="1" dirty="0" smtClean="0">
                <a:solidFill>
                  <a:schemeClr val="bg1"/>
                </a:solidFill>
              </a:rPr>
              <a:t>BETTY     33%</a:t>
            </a:r>
          </a:p>
          <a:p>
            <a:pPr marL="0" indent="0">
              <a:buNone/>
            </a:pPr>
            <a:endParaRPr lang="en-US" sz="5400" b="1" dirty="0" smtClean="0">
              <a:solidFill>
                <a:schemeClr val="bg1"/>
              </a:solidFill>
            </a:endParaRPr>
          </a:p>
          <a:p>
            <a:pPr marL="0" indent="0">
              <a:buNone/>
            </a:pPr>
            <a:r>
              <a:rPr lang="en-US" sz="4400" b="1" dirty="0" smtClean="0">
                <a:solidFill>
                  <a:schemeClr val="bg1"/>
                </a:solidFill>
              </a:rPr>
              <a:t>Lost job</a:t>
            </a:r>
          </a:p>
          <a:p>
            <a:pPr marL="0" indent="0">
              <a:buNone/>
            </a:pPr>
            <a:r>
              <a:rPr lang="en-US" sz="4400" b="1" dirty="0" smtClean="0">
                <a:solidFill>
                  <a:schemeClr val="bg1"/>
                </a:solidFill>
              </a:rPr>
              <a:t>Living with her mom and 2 </a:t>
            </a:r>
            <a:r>
              <a:rPr lang="en-US" sz="4400" b="1" dirty="0" err="1" smtClean="0">
                <a:solidFill>
                  <a:schemeClr val="bg1"/>
                </a:solidFill>
              </a:rPr>
              <a:t>y.o</a:t>
            </a:r>
            <a:r>
              <a:rPr lang="en-US" sz="4400" b="1" dirty="0" smtClean="0">
                <a:solidFill>
                  <a:schemeClr val="bg1"/>
                </a:solidFill>
              </a:rPr>
              <a:t>. baby</a:t>
            </a:r>
          </a:p>
          <a:p>
            <a:pPr marL="0" indent="0">
              <a:buNone/>
            </a:pPr>
            <a:r>
              <a:rPr lang="en-US" sz="4400" b="1" dirty="0" smtClean="0">
                <a:solidFill>
                  <a:schemeClr val="bg1"/>
                </a:solidFill>
              </a:rPr>
              <a:t>Needs GED</a:t>
            </a:r>
          </a:p>
        </p:txBody>
      </p:sp>
      <p:pic>
        <p:nvPicPr>
          <p:cNvPr id="4" name="Picture 3" descr="Bett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466" y="1"/>
            <a:ext cx="3763537" cy="5143500"/>
          </a:xfrm>
          <a:prstGeom prst="rect">
            <a:avLst/>
          </a:prstGeom>
        </p:spPr>
      </p:pic>
    </p:spTree>
    <p:extLst>
      <p:ext uri="{BB962C8B-B14F-4D97-AF65-F5344CB8AC3E}">
        <p14:creationId xmlns:p14="http://schemas.microsoft.com/office/powerpoint/2010/main" val="1607893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516562" cy="5143500"/>
          </a:xfrm>
          <a:solidFill>
            <a:srgbClr val="54B948"/>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sz="5400" b="1" dirty="0" smtClean="0"/>
              <a:t>HARRY     42%</a:t>
            </a:r>
            <a:br>
              <a:rPr lang="en-US" sz="5400" b="1" dirty="0" smtClean="0"/>
            </a:br>
            <a:r>
              <a:rPr lang="en-US" sz="5400" b="1" dirty="0" smtClean="0"/>
              <a:t/>
            </a:r>
            <a:br>
              <a:rPr lang="en-US" sz="5400" b="1" dirty="0" smtClean="0"/>
            </a:br>
            <a:r>
              <a:rPr lang="en-US" sz="4400" b="1" dirty="0" smtClean="0"/>
              <a:t>Laid off after 16 years</a:t>
            </a:r>
            <a:br>
              <a:rPr lang="en-US" sz="4400" b="1" dirty="0" smtClean="0"/>
            </a:br>
            <a:r>
              <a:rPr lang="en-US" sz="4400" b="1" dirty="0"/>
              <a:t>C</a:t>
            </a:r>
            <a:r>
              <a:rPr lang="en-US" sz="4400" b="1" dirty="0" smtClean="0"/>
              <a:t>an’t find work for same wages</a:t>
            </a:r>
            <a:br>
              <a:rPr lang="en-US" sz="4400" b="1" dirty="0" smtClean="0"/>
            </a:br>
            <a:r>
              <a:rPr lang="en-US" sz="4400" b="1" dirty="0" smtClean="0"/>
              <a:t>Sold home, truck, stuff</a:t>
            </a:r>
            <a:r>
              <a:rPr lang="en-US" sz="4400" b="1" dirty="0"/>
              <a:t/>
            </a:r>
            <a:br>
              <a:rPr lang="en-US" sz="4400" b="1" dirty="0"/>
            </a:br>
            <a:r>
              <a:rPr lang="en-US" sz="4400" b="1" dirty="0" smtClean="0"/>
              <a:t>Desperate to find work</a:t>
            </a:r>
            <a:br>
              <a:rPr lang="en-US" sz="4400" b="1" dirty="0" smtClean="0"/>
            </a:br>
            <a:endParaRPr lang="en-US" sz="5400" b="1" dirty="0"/>
          </a:p>
        </p:txBody>
      </p:sp>
      <p:pic>
        <p:nvPicPr>
          <p:cNvPr id="4" name="Picture 3" descr="Harr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6562" y="0"/>
            <a:ext cx="3763537" cy="5143500"/>
          </a:xfrm>
          <a:prstGeom prst="rect">
            <a:avLst/>
          </a:prstGeom>
        </p:spPr>
      </p:pic>
    </p:spTree>
    <p:extLst>
      <p:ext uri="{BB962C8B-B14F-4D97-AF65-F5344CB8AC3E}">
        <p14:creationId xmlns:p14="http://schemas.microsoft.com/office/powerpoint/2010/main" val="473605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80463" cy="5143500"/>
          </a:xfrm>
          <a:solidFill>
            <a:srgbClr val="008BCE"/>
          </a:solidFill>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n-US" sz="5400" b="1" dirty="0" smtClean="0"/>
              <a:t>LINDA     44%</a:t>
            </a:r>
            <a:br>
              <a:rPr lang="en-US" sz="5400" b="1" dirty="0" smtClean="0"/>
            </a:br>
            <a:r>
              <a:rPr lang="en-US" sz="5400" b="1" dirty="0" smtClean="0"/>
              <a:t/>
            </a:r>
            <a:br>
              <a:rPr lang="en-US" sz="5400" b="1" dirty="0" smtClean="0"/>
            </a:br>
            <a:r>
              <a:rPr lang="en-US" sz="4900" b="1" dirty="0" smtClean="0"/>
              <a:t>Working</a:t>
            </a:r>
            <a:br>
              <a:rPr lang="en-US" sz="4900" b="1" dirty="0" smtClean="0"/>
            </a:br>
            <a:r>
              <a:rPr lang="en-US" sz="4900" b="1" dirty="0" smtClean="0"/>
              <a:t>No health insurance</a:t>
            </a:r>
            <a:br>
              <a:rPr lang="en-US" sz="4900" b="1" dirty="0" smtClean="0"/>
            </a:br>
            <a:r>
              <a:rPr lang="en-US" sz="4900" b="1" dirty="0" smtClean="0"/>
              <a:t>Diabetic</a:t>
            </a:r>
            <a:br>
              <a:rPr lang="en-US" sz="4900" b="1" dirty="0" smtClean="0"/>
            </a:br>
            <a:r>
              <a:rPr lang="en-US" sz="4900" b="1" dirty="0" smtClean="0"/>
              <a:t>Chronic leg pain</a:t>
            </a:r>
            <a:r>
              <a:rPr lang="en-US" sz="4900" b="1" dirty="0"/>
              <a:t/>
            </a:r>
            <a:br>
              <a:rPr lang="en-US" sz="4900" b="1" dirty="0"/>
            </a:br>
            <a:r>
              <a:rPr lang="en-US" sz="4900" b="1" dirty="0" smtClean="0"/>
              <a:t/>
            </a:r>
            <a:br>
              <a:rPr lang="en-US" sz="4900" b="1" dirty="0" smtClean="0"/>
            </a:br>
            <a:endParaRPr lang="en-US" sz="5400" b="1" dirty="0"/>
          </a:p>
        </p:txBody>
      </p:sp>
      <p:pic>
        <p:nvPicPr>
          <p:cNvPr id="4" name="Picture 3" descr="Lind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463" y="0"/>
            <a:ext cx="3763537" cy="5143500"/>
          </a:xfrm>
          <a:prstGeom prst="rect">
            <a:avLst/>
          </a:prstGeom>
        </p:spPr>
      </p:pic>
    </p:spTree>
    <p:extLst>
      <p:ext uri="{BB962C8B-B14F-4D97-AF65-F5344CB8AC3E}">
        <p14:creationId xmlns:p14="http://schemas.microsoft.com/office/powerpoint/2010/main" val="2351325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le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55771" y="-33748"/>
            <a:ext cx="3788229" cy="5177248"/>
          </a:xfrm>
        </p:spPr>
      </p:pic>
      <p:sp>
        <p:nvSpPr>
          <p:cNvPr id="3" name="TextBox 2"/>
          <p:cNvSpPr txBox="1"/>
          <p:nvPr/>
        </p:nvSpPr>
        <p:spPr>
          <a:xfrm>
            <a:off x="0" y="-57924"/>
            <a:ext cx="5355771" cy="5201424"/>
          </a:xfrm>
          <a:prstGeom prst="rect">
            <a:avLst/>
          </a:prstGeom>
          <a:solidFill>
            <a:srgbClr val="8967AC"/>
          </a:solidFill>
        </p:spPr>
        <p:txBody>
          <a:bodyPr wrap="square" rtlCol="0">
            <a:spAutoFit/>
          </a:bodyPr>
          <a:lstStyle/>
          <a:p>
            <a:r>
              <a:rPr lang="en-US" sz="5400" b="1" dirty="0" smtClean="0">
                <a:solidFill>
                  <a:prstClr val="white"/>
                </a:solidFill>
              </a:rPr>
              <a:t>MILES     46%</a:t>
            </a:r>
          </a:p>
          <a:p>
            <a:endParaRPr lang="en-US" sz="4400" b="1" dirty="0" smtClean="0">
              <a:solidFill>
                <a:prstClr val="white"/>
              </a:solidFill>
            </a:endParaRPr>
          </a:p>
          <a:p>
            <a:r>
              <a:rPr lang="en-US" sz="4400" b="1" dirty="0" smtClean="0">
                <a:solidFill>
                  <a:prstClr val="white"/>
                </a:solidFill>
              </a:rPr>
              <a:t>Student</a:t>
            </a:r>
          </a:p>
          <a:p>
            <a:r>
              <a:rPr lang="en-US" sz="4400" b="1" dirty="0" smtClean="0">
                <a:solidFill>
                  <a:prstClr val="white"/>
                </a:solidFill>
              </a:rPr>
              <a:t>Part-time work</a:t>
            </a:r>
          </a:p>
          <a:p>
            <a:r>
              <a:rPr lang="en-US" sz="4400" b="1" dirty="0" smtClean="0">
                <a:solidFill>
                  <a:prstClr val="white"/>
                </a:solidFill>
              </a:rPr>
              <a:t>No health insurance</a:t>
            </a:r>
          </a:p>
          <a:p>
            <a:r>
              <a:rPr lang="en-US" sz="4400" b="1" dirty="0" smtClean="0">
                <a:solidFill>
                  <a:prstClr val="white"/>
                </a:solidFill>
              </a:rPr>
              <a:t>Tooth ache</a:t>
            </a:r>
            <a:r>
              <a:rPr lang="en-US" sz="4400" b="1" dirty="0">
                <a:solidFill>
                  <a:prstClr val="white"/>
                </a:solidFill>
              </a:rPr>
              <a:t/>
            </a:r>
            <a:br>
              <a:rPr lang="en-US" sz="4400" b="1" dirty="0">
                <a:solidFill>
                  <a:prstClr val="white"/>
                </a:solidFill>
              </a:rPr>
            </a:br>
            <a:r>
              <a:rPr lang="en-US" sz="4400" b="1" dirty="0">
                <a:solidFill>
                  <a:prstClr val="white"/>
                </a:solidFill>
              </a:rPr>
              <a:t/>
            </a:r>
            <a:br>
              <a:rPr lang="en-US" sz="4400" b="1" dirty="0">
                <a:solidFill>
                  <a:prstClr val="white"/>
                </a:solidFill>
              </a:rPr>
            </a:b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ncy.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80465" y="0"/>
            <a:ext cx="3763536" cy="5143500"/>
          </a:xfrm>
        </p:spPr>
      </p:pic>
      <p:sp>
        <p:nvSpPr>
          <p:cNvPr id="3" name="TextBox 2"/>
          <p:cNvSpPr txBox="1"/>
          <p:nvPr/>
        </p:nvSpPr>
        <p:spPr>
          <a:xfrm>
            <a:off x="0" y="0"/>
            <a:ext cx="5380465" cy="5324535"/>
          </a:xfrm>
          <a:prstGeom prst="rect">
            <a:avLst/>
          </a:prstGeom>
          <a:solidFill>
            <a:srgbClr val="F58235"/>
          </a:solidFill>
        </p:spPr>
        <p:txBody>
          <a:bodyPr wrap="square" rtlCol="0">
            <a:spAutoFit/>
          </a:bodyPr>
          <a:lstStyle/>
          <a:p>
            <a:r>
              <a:rPr lang="en-US" sz="5400" b="1" dirty="0" smtClean="0">
                <a:solidFill>
                  <a:schemeClr val="bg1"/>
                </a:solidFill>
              </a:rPr>
              <a:t>NANCY     31%</a:t>
            </a:r>
          </a:p>
          <a:p>
            <a:endParaRPr lang="en-US" sz="5400" b="1" dirty="0" smtClean="0">
              <a:solidFill>
                <a:schemeClr val="bg1"/>
              </a:solidFill>
            </a:endParaRPr>
          </a:p>
          <a:p>
            <a:r>
              <a:rPr lang="en-US" sz="4400" b="1" dirty="0" smtClean="0">
                <a:solidFill>
                  <a:schemeClr val="bg1"/>
                </a:solidFill>
              </a:rPr>
              <a:t>Taking care of twin sister after stroke</a:t>
            </a:r>
          </a:p>
          <a:p>
            <a:r>
              <a:rPr lang="en-US" sz="4400" b="1" dirty="0" smtClean="0">
                <a:solidFill>
                  <a:schemeClr val="bg1"/>
                </a:solidFill>
              </a:rPr>
              <a:t>Exhausted</a:t>
            </a:r>
          </a:p>
          <a:p>
            <a:r>
              <a:rPr lang="en-US" sz="4400" b="1" dirty="0" smtClean="0">
                <a:solidFill>
                  <a:schemeClr val="bg1"/>
                </a:solidFill>
              </a:rPr>
              <a:t>Depressed</a:t>
            </a:r>
          </a:p>
          <a:p>
            <a:pPr algn="r"/>
            <a:endParaRPr lang="en-US" sz="4400" b="1" dirty="0" smtClean="0">
              <a:solidFill>
                <a:schemeClr val="bg1"/>
              </a:solidFill>
            </a:endParaRPr>
          </a:p>
          <a:p>
            <a:pPr algn="ctr"/>
            <a:endParaRPr lang="en-US" sz="1200" b="1"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ita.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84801" y="5925"/>
            <a:ext cx="3759200" cy="5137575"/>
          </a:xfrm>
        </p:spPr>
      </p:pic>
      <p:sp>
        <p:nvSpPr>
          <p:cNvPr id="3" name="TextBox 2"/>
          <p:cNvSpPr txBox="1"/>
          <p:nvPr/>
        </p:nvSpPr>
        <p:spPr>
          <a:xfrm>
            <a:off x="0" y="0"/>
            <a:ext cx="5384801" cy="5355312"/>
          </a:xfrm>
          <a:prstGeom prst="rect">
            <a:avLst/>
          </a:prstGeom>
          <a:solidFill>
            <a:srgbClr val="E53315"/>
          </a:solidFill>
        </p:spPr>
        <p:txBody>
          <a:bodyPr wrap="square" rtlCol="0">
            <a:spAutoFit/>
          </a:bodyPr>
          <a:lstStyle/>
          <a:p>
            <a:r>
              <a:rPr lang="en-US" sz="4400" b="1" dirty="0" smtClean="0">
                <a:solidFill>
                  <a:schemeClr val="bg1"/>
                </a:solidFill>
              </a:rPr>
              <a:t>RITA     43%</a:t>
            </a:r>
          </a:p>
          <a:p>
            <a:pPr algn="ctr"/>
            <a:endParaRPr lang="en-US" sz="4400" b="1" dirty="0">
              <a:solidFill>
                <a:schemeClr val="bg1"/>
              </a:solidFill>
            </a:endParaRPr>
          </a:p>
          <a:p>
            <a:r>
              <a:rPr lang="en-US" sz="4000" b="1" dirty="0" smtClean="0">
                <a:solidFill>
                  <a:schemeClr val="bg1"/>
                </a:solidFill>
              </a:rPr>
              <a:t>Two part-time jobs</a:t>
            </a:r>
          </a:p>
          <a:p>
            <a:r>
              <a:rPr lang="en-US" sz="4000" b="1" dirty="0" smtClean="0">
                <a:solidFill>
                  <a:schemeClr val="bg1"/>
                </a:solidFill>
              </a:rPr>
              <a:t>Sick 2 months ago, earned half wages &amp; had medical expenses</a:t>
            </a:r>
          </a:p>
          <a:p>
            <a:r>
              <a:rPr lang="en-US" sz="4000" b="1" dirty="0" smtClean="0">
                <a:solidFill>
                  <a:schemeClr val="bg1"/>
                </a:solidFill>
              </a:rPr>
              <a:t>Disconnect notice from TXU</a:t>
            </a:r>
            <a:endParaRPr lang="en-US" sz="4000" b="1" dirty="0">
              <a:solidFill>
                <a:schemeClr val="bg1"/>
              </a:solidFill>
            </a:endParaRPr>
          </a:p>
          <a:p>
            <a:pPr algn="ctr"/>
            <a:endParaRPr lang="en-US"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463" y="0"/>
            <a:ext cx="3763537" cy="5143500"/>
          </a:xfrm>
          <a:prstGeom prst="rect">
            <a:avLst/>
          </a:prstGeom>
        </p:spPr>
      </p:pic>
      <p:sp>
        <p:nvSpPr>
          <p:cNvPr id="8" name="TextBox 7"/>
          <p:cNvSpPr txBox="1"/>
          <p:nvPr/>
        </p:nvSpPr>
        <p:spPr>
          <a:xfrm>
            <a:off x="0" y="0"/>
            <a:ext cx="5380463" cy="5139869"/>
          </a:xfrm>
          <a:prstGeom prst="rect">
            <a:avLst/>
          </a:prstGeom>
          <a:solidFill>
            <a:srgbClr val="54B948"/>
          </a:solidFill>
        </p:spPr>
        <p:txBody>
          <a:bodyPr wrap="square" rtlCol="0">
            <a:spAutoFit/>
          </a:bodyPr>
          <a:lstStyle/>
          <a:p>
            <a:r>
              <a:rPr lang="en-US" sz="5400" b="1" dirty="0" smtClean="0">
                <a:solidFill>
                  <a:schemeClr val="bg1"/>
                </a:solidFill>
              </a:rPr>
              <a:t>TED     31%</a:t>
            </a:r>
          </a:p>
          <a:p>
            <a:endParaRPr lang="en-US" sz="5400" b="1" dirty="0" smtClean="0">
              <a:solidFill>
                <a:schemeClr val="bg1"/>
              </a:solidFill>
            </a:endParaRPr>
          </a:p>
          <a:p>
            <a:r>
              <a:rPr lang="en-US" sz="4400" b="1" dirty="0" smtClean="0">
                <a:solidFill>
                  <a:schemeClr val="bg1"/>
                </a:solidFill>
              </a:rPr>
              <a:t>New job</a:t>
            </a:r>
          </a:p>
          <a:p>
            <a:r>
              <a:rPr lang="en-US" sz="4400" b="1" dirty="0" smtClean="0">
                <a:solidFill>
                  <a:schemeClr val="bg1"/>
                </a:solidFill>
              </a:rPr>
              <a:t>Car broke down</a:t>
            </a:r>
          </a:p>
          <a:p>
            <a:r>
              <a:rPr lang="en-US" sz="4400" b="1" dirty="0" smtClean="0">
                <a:solidFill>
                  <a:schemeClr val="bg1"/>
                </a:solidFill>
              </a:rPr>
              <a:t>No money</a:t>
            </a:r>
          </a:p>
          <a:p>
            <a:r>
              <a:rPr lang="en-US" sz="4400" b="1" dirty="0" smtClean="0">
                <a:solidFill>
                  <a:schemeClr val="bg1"/>
                </a:solidFill>
              </a:rPr>
              <a:t>How will he get to work</a:t>
            </a:r>
            <a:endParaRPr lang="en-US" sz="4400" b="1" dirty="0">
              <a:solidFill>
                <a:schemeClr val="bg1"/>
              </a:solidFill>
            </a:endParaRPr>
          </a:p>
        </p:txBody>
      </p:sp>
    </p:spTree>
    <p:extLst>
      <p:ext uri="{BB962C8B-B14F-4D97-AF65-F5344CB8AC3E}">
        <p14:creationId xmlns:p14="http://schemas.microsoft.com/office/powerpoint/2010/main" val="3897786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ci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0463" y="0"/>
            <a:ext cx="3763537" cy="5143500"/>
          </a:xfrm>
          <a:prstGeom prst="rect">
            <a:avLst/>
          </a:prstGeom>
        </p:spPr>
      </p:pic>
      <p:sp>
        <p:nvSpPr>
          <p:cNvPr id="7" name="TextBox 6"/>
          <p:cNvSpPr txBox="1"/>
          <p:nvPr/>
        </p:nvSpPr>
        <p:spPr>
          <a:xfrm>
            <a:off x="0" y="0"/>
            <a:ext cx="5380463" cy="5232202"/>
          </a:xfrm>
          <a:prstGeom prst="rect">
            <a:avLst/>
          </a:prstGeom>
          <a:solidFill>
            <a:srgbClr val="008BCE"/>
          </a:solidFill>
        </p:spPr>
        <p:txBody>
          <a:bodyPr wrap="square" rtlCol="0">
            <a:spAutoFit/>
          </a:bodyPr>
          <a:lstStyle/>
          <a:p>
            <a:r>
              <a:rPr lang="en-US" sz="5400" b="1" dirty="0" smtClean="0">
                <a:solidFill>
                  <a:schemeClr val="bg1"/>
                </a:solidFill>
              </a:rPr>
              <a:t>GRACIE     26%</a:t>
            </a:r>
          </a:p>
          <a:p>
            <a:endParaRPr lang="en-US" sz="5400" b="1" dirty="0">
              <a:solidFill>
                <a:schemeClr val="bg1"/>
              </a:solidFill>
            </a:endParaRPr>
          </a:p>
          <a:p>
            <a:r>
              <a:rPr lang="en-US" sz="4400" b="1" dirty="0" smtClean="0">
                <a:solidFill>
                  <a:schemeClr val="bg1"/>
                </a:solidFill>
              </a:rPr>
              <a:t>Mom works two jobs</a:t>
            </a:r>
          </a:p>
          <a:p>
            <a:r>
              <a:rPr lang="en-US" sz="4400" b="1" dirty="0" smtClean="0">
                <a:solidFill>
                  <a:schemeClr val="bg1"/>
                </a:solidFill>
              </a:rPr>
              <a:t>Neighbors babysit</a:t>
            </a:r>
          </a:p>
          <a:p>
            <a:r>
              <a:rPr lang="en-US" sz="4400" b="1" dirty="0" smtClean="0">
                <a:solidFill>
                  <a:schemeClr val="bg1"/>
                </a:solidFill>
              </a:rPr>
              <a:t>Sometimes she is left by herself</a:t>
            </a:r>
          </a:p>
          <a:p>
            <a:r>
              <a:rPr lang="en-US" sz="4400" b="1" dirty="0" smtClean="0">
                <a:solidFill>
                  <a:schemeClr val="bg1"/>
                </a:solidFill>
              </a:rPr>
              <a:t>No one reads to her</a:t>
            </a:r>
            <a:endParaRPr lang="en-US" sz="4400" b="1" dirty="0">
              <a:solidFill>
                <a:schemeClr val="bg1"/>
              </a:solidFill>
            </a:endParaRPr>
          </a:p>
        </p:txBody>
      </p:sp>
    </p:spTree>
    <p:extLst>
      <p:ext uri="{BB962C8B-B14F-4D97-AF65-F5344CB8AC3E}">
        <p14:creationId xmlns:p14="http://schemas.microsoft.com/office/powerpoint/2010/main" val="931360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079" y="628990"/>
            <a:ext cx="7886700" cy="3263504"/>
          </a:xfrm>
        </p:spPr>
        <p:txBody>
          <a:bodyPr>
            <a:noAutofit/>
          </a:bodyPr>
          <a:lstStyle/>
          <a:p>
            <a:pPr marL="0" indent="0" algn="ctr">
              <a:buNone/>
            </a:pPr>
            <a:r>
              <a:rPr lang="en-US" sz="4400" b="1" dirty="0" smtClean="0">
                <a:solidFill>
                  <a:schemeClr val="bg1">
                    <a:lumMod val="50000"/>
                  </a:schemeClr>
                </a:solidFill>
              </a:rPr>
              <a:t>Issues combine to reinforce each other and trap them in poverty, which reduces the length and quality of life, often for multiple generations.</a:t>
            </a:r>
          </a:p>
        </p:txBody>
      </p:sp>
    </p:spTree>
    <p:extLst>
      <p:ext uri="{BB962C8B-B14F-4D97-AF65-F5344CB8AC3E}">
        <p14:creationId xmlns:p14="http://schemas.microsoft.com/office/powerpoint/2010/main" val="286648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192" y="570934"/>
            <a:ext cx="7886700" cy="3263504"/>
          </a:xfrm>
        </p:spPr>
        <p:txBody>
          <a:bodyPr anchor="ctr">
            <a:normAutofit/>
          </a:bodyPr>
          <a:lstStyle/>
          <a:p>
            <a:pPr marL="0" indent="0" algn="ctr">
              <a:buNone/>
            </a:pPr>
            <a:r>
              <a:rPr lang="en-US" sz="5400" b="1" dirty="0" smtClean="0">
                <a:solidFill>
                  <a:schemeClr val="bg1">
                    <a:lumMod val="50000"/>
                  </a:schemeClr>
                </a:solidFill>
              </a:rPr>
              <a:t>JUST LIKE ME</a:t>
            </a:r>
            <a:endParaRPr lang="en-US" sz="5400" b="1" dirty="0">
              <a:solidFill>
                <a:schemeClr val="bg1">
                  <a:lumMod val="50000"/>
                </a:schemeClr>
              </a:solidFill>
            </a:endParaRPr>
          </a:p>
        </p:txBody>
      </p:sp>
    </p:spTree>
    <p:extLst>
      <p:ext uri="{BB962C8B-B14F-4D97-AF65-F5344CB8AC3E}">
        <p14:creationId xmlns:p14="http://schemas.microsoft.com/office/powerpoint/2010/main" val="343030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Could You Survive a Month in Poverty?</a:t>
            </a:r>
            <a:endParaRPr lang="en-US" dirty="0"/>
          </a:p>
        </p:txBody>
      </p:sp>
      <p:sp>
        <p:nvSpPr>
          <p:cNvPr id="3" name="Content Placeholder 2"/>
          <p:cNvSpPr>
            <a:spLocks noGrp="1"/>
          </p:cNvSpPr>
          <p:nvPr>
            <p:ph idx="1"/>
          </p:nvPr>
        </p:nvSpPr>
        <p:spPr>
          <a:xfrm>
            <a:off x="768096" y="1714500"/>
            <a:ext cx="7290055" cy="1473021"/>
          </a:xfrm>
        </p:spPr>
        <p:txBody>
          <a:bodyPr/>
          <a:lstStyle/>
          <a:p>
            <a:r>
              <a:rPr lang="en-US" dirty="0" smtClean="0"/>
              <a:t>Millions of Americans live in poverty every day</a:t>
            </a:r>
          </a:p>
          <a:p>
            <a:r>
              <a:rPr lang="en-US" dirty="0" smtClean="0"/>
              <a:t>Includes millions of children under the age of 18</a:t>
            </a:r>
          </a:p>
          <a:p>
            <a:r>
              <a:rPr lang="en-US" dirty="0" smtClean="0"/>
              <a:t>Many more have incomes above the poverty line but are still low enough to qualify for programs like Food Stamps and Medicaid.</a:t>
            </a:r>
          </a:p>
          <a:p>
            <a:endParaRPr lang="en-US" dirty="0" smtClean="0"/>
          </a:p>
          <a:p>
            <a:endParaRPr lang="en-US" dirty="0" smtClean="0"/>
          </a:p>
        </p:txBody>
      </p:sp>
      <p:sp>
        <p:nvSpPr>
          <p:cNvPr id="6" name="Rectangle 5"/>
          <p:cNvSpPr/>
          <p:nvPr/>
        </p:nvSpPr>
        <p:spPr>
          <a:xfrm>
            <a:off x="929533" y="3497710"/>
            <a:ext cx="8680903" cy="1315745"/>
          </a:xfrm>
          <a:prstGeom prst="rect">
            <a:avLst/>
          </a:prstGeom>
          <a:noFill/>
        </p:spPr>
        <p:txBody>
          <a:bodyPr wrap="none" lIns="68580" tIns="34290" rIns="68580" bIns="34290">
            <a:spAutoFit/>
          </a:bodyPr>
          <a:lstStyle/>
          <a:p>
            <a:pPr algn="ctr"/>
            <a:r>
              <a:rPr lang="en-US" sz="4050" b="1" dirty="0">
                <a:ln w="12700">
                  <a:solidFill>
                    <a:srgbClr val="335B74">
                      <a:lumMod val="75000"/>
                    </a:srgbClr>
                  </a:solidFill>
                  <a:prstDash val="solid"/>
                </a:ln>
                <a:pattFill prst="dkUpDiag">
                  <a:fgClr>
                    <a:srgbClr val="335B74"/>
                  </a:fgClr>
                  <a:bgClr>
                    <a:srgbClr val="335B74">
                      <a:lumMod val="20000"/>
                      <a:lumOff val="80000"/>
                    </a:srgbClr>
                  </a:bgClr>
                </a:pattFill>
                <a:effectLst>
                  <a:outerShdw dist="38100" dir="2640000" algn="bl" rotWithShape="0">
                    <a:srgbClr val="335B74">
                      <a:lumMod val="75000"/>
                    </a:srgbClr>
                  </a:outerShdw>
                </a:effectLst>
              </a:rPr>
              <a:t>Walk A Mile In the shoes of those </a:t>
            </a:r>
          </a:p>
          <a:p>
            <a:pPr algn="ctr"/>
            <a:r>
              <a:rPr lang="en-US" sz="4050" b="1" dirty="0">
                <a:ln w="12700">
                  <a:solidFill>
                    <a:srgbClr val="335B74">
                      <a:lumMod val="75000"/>
                    </a:srgbClr>
                  </a:solidFill>
                  <a:prstDash val="solid"/>
                </a:ln>
                <a:pattFill prst="dkUpDiag">
                  <a:fgClr>
                    <a:srgbClr val="335B74"/>
                  </a:fgClr>
                  <a:bgClr>
                    <a:srgbClr val="335B74">
                      <a:lumMod val="20000"/>
                      <a:lumOff val="80000"/>
                    </a:srgbClr>
                  </a:bgClr>
                </a:pattFill>
                <a:effectLst>
                  <a:outerShdw dist="38100" dir="2640000" algn="bl" rotWithShape="0">
                    <a:srgbClr val="335B74">
                      <a:lumMod val="75000"/>
                    </a:srgbClr>
                  </a:outerShdw>
                </a:effectLst>
              </a:rPr>
              <a:t>facing poverty every day!</a:t>
            </a:r>
          </a:p>
        </p:txBody>
      </p:sp>
    </p:spTree>
    <p:extLst>
      <p:ext uri="{BB962C8B-B14F-4D97-AF65-F5344CB8AC3E}">
        <p14:creationId xmlns:p14="http://schemas.microsoft.com/office/powerpoint/2010/main" val="1743354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5107" y="1035390"/>
            <a:ext cx="7886700" cy="3263504"/>
          </a:xfrm>
        </p:spPr>
        <p:txBody>
          <a:bodyPr/>
          <a:lstStyle/>
          <a:p>
            <a:pPr marL="0" indent="0" algn="ctr">
              <a:buNone/>
            </a:pPr>
            <a:r>
              <a:rPr lang="en-US" sz="4400" dirty="0">
                <a:solidFill>
                  <a:schemeClr val="bg1">
                    <a:lumMod val="50000"/>
                  </a:schemeClr>
                </a:solidFill>
              </a:rPr>
              <a:t>The human spirit is full of hope and intelligence, resilient by nature, boundless in its potential to serve the common good</a:t>
            </a:r>
            <a:r>
              <a:rPr lang="en-US" sz="4400" dirty="0" smtClean="0">
                <a:solidFill>
                  <a:schemeClr val="bg1">
                    <a:lumMod val="50000"/>
                  </a:schemeClr>
                </a:solidFill>
              </a:rPr>
              <a:t>.</a:t>
            </a:r>
          </a:p>
          <a:p>
            <a:pPr marL="0" indent="0" algn="ctr">
              <a:buNone/>
            </a:pPr>
            <a:r>
              <a:rPr lang="en-US" sz="3600" dirty="0" smtClean="0">
                <a:solidFill>
                  <a:schemeClr val="bg1">
                    <a:lumMod val="50000"/>
                  </a:schemeClr>
                </a:solidFill>
              </a:rPr>
              <a:t>Stephen Covey</a:t>
            </a:r>
            <a:endParaRPr lang="en-US" sz="3600" dirty="0">
              <a:solidFill>
                <a:schemeClr val="bg1">
                  <a:lumMod val="50000"/>
                </a:schemeClr>
              </a:solidFill>
            </a:endParaRPr>
          </a:p>
          <a:p>
            <a:endParaRPr lang="en-US" dirty="0"/>
          </a:p>
        </p:txBody>
      </p:sp>
    </p:spTree>
    <p:extLst>
      <p:ext uri="{BB962C8B-B14F-4D97-AF65-F5344CB8AC3E}">
        <p14:creationId xmlns:p14="http://schemas.microsoft.com/office/powerpoint/2010/main" val="1108205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16076"/>
            <a:ext cx="7886700" cy="3263504"/>
          </a:xfrm>
        </p:spPr>
        <p:txBody>
          <a:bodyPr anchor="ctr">
            <a:normAutofit/>
          </a:bodyPr>
          <a:lstStyle/>
          <a:p>
            <a:pPr marL="0" indent="0" algn="ctr">
              <a:buNone/>
            </a:pPr>
            <a:r>
              <a:rPr lang="en-US" sz="5400" b="1" dirty="0" smtClean="0">
                <a:solidFill>
                  <a:schemeClr val="bg1">
                    <a:lumMod val="50000"/>
                  </a:schemeClr>
                </a:solidFill>
              </a:rPr>
              <a:t>COLLECTIVE IMPACT</a:t>
            </a:r>
            <a:endParaRPr lang="en-US" sz="5400" b="1" dirty="0">
              <a:solidFill>
                <a:schemeClr val="bg1">
                  <a:lumMod val="50000"/>
                </a:schemeClr>
              </a:solidFill>
            </a:endParaRPr>
          </a:p>
        </p:txBody>
      </p:sp>
    </p:spTree>
    <p:extLst>
      <p:ext uri="{BB962C8B-B14F-4D97-AF65-F5344CB8AC3E}">
        <p14:creationId xmlns:p14="http://schemas.microsoft.com/office/powerpoint/2010/main" val="1098083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830997"/>
          </a:xfrm>
          <a:prstGeom prst="rect">
            <a:avLst/>
          </a:prstGeom>
          <a:noFill/>
        </p:spPr>
        <p:txBody>
          <a:bodyPr wrap="square" rtlCol="0">
            <a:spAutoFit/>
          </a:bodyPr>
          <a:lstStyle/>
          <a:p>
            <a:r>
              <a:rPr lang="en-US" sz="2400" b="1" dirty="0">
                <a:solidFill>
                  <a:schemeClr val="bg1"/>
                </a:solidFill>
                <a:latin typeface="Century Gothic" pitchFamily="34" charset="0"/>
              </a:rPr>
              <a:t>Phil E. DeVol</a:t>
            </a:r>
          </a:p>
          <a:p>
            <a:r>
              <a:rPr lang="en-US" sz="2400" b="1" dirty="0">
                <a:solidFill>
                  <a:schemeClr val="bg1"/>
                </a:solidFill>
                <a:latin typeface="Century Gothic" pitchFamily="34" charset="0"/>
              </a:rPr>
              <a:t>Getting Ahead Network</a:t>
            </a: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897687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ridges cover.jpg" descr="Bridges cover"/>
          <p:cNvPicPr/>
          <p:nvPr/>
        </p:nvPicPr>
        <p:blipFill>
          <a:blip r:embed="rId2">
            <a:extLst/>
          </a:blip>
          <a:stretch>
            <a:fillRect/>
          </a:stretch>
        </p:blipFill>
        <p:spPr>
          <a:xfrm>
            <a:off x="3143294" y="400117"/>
            <a:ext cx="1416801" cy="2004952"/>
          </a:xfrm>
          <a:prstGeom prst="rect">
            <a:avLst/>
          </a:prstGeom>
          <a:ln w="12700">
            <a:solidFill>
              <a:srgbClr val="595959"/>
            </a:solidFill>
            <a:round/>
          </a:ln>
        </p:spPr>
      </p:pic>
      <p:pic>
        <p:nvPicPr>
          <p:cNvPr id="127" name="Bridges SusCom Front Cover (2).jpg" descr="C:\Users\Philip-Desktop\AppData\Local\Microsoft\Windows\Temporary Internet Files\Content.Outlook\GDK54VLP\Bridges SusCom Front Cover (2).jpg"/>
          <p:cNvPicPr/>
          <p:nvPr/>
        </p:nvPicPr>
        <p:blipFill>
          <a:blip r:embed="rId3">
            <a:extLst/>
          </a:blip>
          <a:stretch>
            <a:fillRect/>
          </a:stretch>
        </p:blipFill>
        <p:spPr>
          <a:xfrm>
            <a:off x="6515040" y="400116"/>
            <a:ext cx="1314411" cy="2000190"/>
          </a:xfrm>
          <a:prstGeom prst="rect">
            <a:avLst/>
          </a:prstGeom>
          <a:ln w="12700">
            <a:solidFill>
              <a:srgbClr val="595959"/>
            </a:solidFill>
            <a:round/>
          </a:ln>
        </p:spPr>
      </p:pic>
      <p:pic>
        <p:nvPicPr>
          <p:cNvPr id="128" name="Million Framework 3-D.jpg" descr="Million Framework 3-D"/>
          <p:cNvPicPr/>
          <p:nvPr/>
        </p:nvPicPr>
        <p:blipFill>
          <a:blip r:embed="rId4">
            <a:extLst/>
          </a:blip>
          <a:stretch>
            <a:fillRect/>
          </a:stretch>
        </p:blipFill>
        <p:spPr>
          <a:xfrm>
            <a:off x="1371698" y="285820"/>
            <a:ext cx="1714448" cy="2228783"/>
          </a:xfrm>
          <a:prstGeom prst="rect">
            <a:avLst/>
          </a:prstGeom>
          <a:ln w="12700">
            <a:miter lim="400000"/>
          </a:ln>
        </p:spPr>
      </p:pic>
      <p:sp>
        <p:nvSpPr>
          <p:cNvPr id="129" name="Shape 129"/>
          <p:cNvSpPr/>
          <p:nvPr/>
        </p:nvSpPr>
        <p:spPr>
          <a:xfrm>
            <a:off x="1485994" y="4650392"/>
            <a:ext cx="1600152" cy="507443"/>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nchor="ctr">
            <a:spAutoFit/>
          </a:bodyPr>
          <a:lstStyle>
            <a:lvl1pPr algn="l" defTabSz="914400">
              <a:defRPr sz="1600">
                <a:solidFill>
                  <a:srgbClr val="898989"/>
                </a:solidFill>
                <a:uFill>
                  <a:solidFill>
                    <a:srgbClr val="898989"/>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130" name="Shape 130"/>
          <p:cNvSpPr/>
          <p:nvPr/>
        </p:nvSpPr>
        <p:spPr>
          <a:xfrm>
            <a:off x="6057855" y="4796458"/>
            <a:ext cx="1600152"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nchor="ctr">
            <a:spAutoFit/>
          </a:bodyPr>
          <a:lstStyle>
            <a:lvl1pPr algn="r" defTabSz="914400">
              <a:defRPr sz="1600">
                <a:solidFill>
                  <a:srgbClr val="898989"/>
                </a:solidFill>
                <a:uFill>
                  <a:solidFill>
                    <a:srgbClr val="898989"/>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a:t>
            </a:r>
          </a:p>
        </p:txBody>
      </p:sp>
      <p:pic>
        <p:nvPicPr>
          <p:cNvPr id="131" name="GettingAhead_Front.jpg" descr="C:\Users\Public\Getting Ahead\Next Edition\GettingAhead_Front.jpg"/>
          <p:cNvPicPr/>
          <p:nvPr/>
        </p:nvPicPr>
        <p:blipFill>
          <a:blip r:embed="rId5">
            <a:extLst/>
          </a:blip>
          <a:stretch>
            <a:fillRect/>
          </a:stretch>
        </p:blipFill>
        <p:spPr>
          <a:xfrm>
            <a:off x="4743445" y="400116"/>
            <a:ext cx="1545385" cy="2000190"/>
          </a:xfrm>
          <a:prstGeom prst="rect">
            <a:avLst/>
          </a:prstGeom>
          <a:ln w="12700">
            <a:miter lim="400000"/>
          </a:ln>
        </p:spPr>
      </p:pic>
      <p:sp>
        <p:nvSpPr>
          <p:cNvPr id="132" name="Shape 132"/>
          <p:cNvSpPr/>
          <p:nvPr/>
        </p:nvSpPr>
        <p:spPr>
          <a:xfrm>
            <a:off x="1657439" y="2686047"/>
            <a:ext cx="6114865" cy="1221612"/>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p>
            <a:pPr marL="148164" indent="-148164" defTabSz="482163">
              <a:defRPr sz="1800"/>
            </a:pPr>
            <a:r>
              <a:rPr sz="2004" kern="0">
                <a:solidFill>
                  <a:srgbClr val="0070C0"/>
                </a:solidFill>
                <a:uFill>
                  <a:solidFill>
                    <a:srgbClr val="0070C0"/>
                  </a:solidFill>
                </a:uFill>
                <a:latin typeface="Book Antiqua"/>
                <a:ea typeface="Book Antiqua"/>
                <a:cs typeface="Book Antiqua"/>
                <a:sym typeface="Book Antiqua"/>
              </a:rPr>
              <a:t>Bridges Out of Poverty and Getting Ahead in a Just-Gettin’-By World Model</a:t>
            </a:r>
          </a:p>
          <a:p>
            <a:pPr marL="148164" indent="-148164" defTabSz="482163">
              <a:defRPr sz="1800"/>
            </a:pPr>
            <a:r>
              <a:rPr sz="2004" kern="0">
                <a:solidFill>
                  <a:srgbClr val="0070C0"/>
                </a:solidFill>
                <a:uFill>
                  <a:solidFill>
                    <a:srgbClr val="0070C0"/>
                  </a:solidFill>
                </a:uFill>
                <a:latin typeface="Book Antiqua"/>
                <a:ea typeface="Book Antiqua"/>
                <a:cs typeface="Book Antiqua"/>
                <a:sym typeface="Book Antiqua"/>
              </a:rPr>
              <a:t>------------------------------------------</a:t>
            </a:r>
          </a:p>
          <a:p>
            <a:pPr marL="148164" indent="-148164" defTabSz="482163">
              <a:defRPr sz="1800"/>
            </a:pPr>
            <a:r>
              <a:rPr sz="1476" kern="0">
                <a:solidFill>
                  <a:srgbClr val="0070C0"/>
                </a:solidFill>
                <a:uFill>
                  <a:solidFill>
                    <a:srgbClr val="0070C0"/>
                  </a:solidFill>
                </a:uFill>
                <a:latin typeface="Book Antiqua"/>
                <a:ea typeface="Book Antiqua"/>
                <a:cs typeface="Book Antiqua"/>
                <a:sym typeface="Book Antiqua"/>
              </a:rPr>
              <a:t>Philip DeVol</a:t>
            </a:r>
          </a:p>
        </p:txBody>
      </p:sp>
    </p:spTree>
    <p:extLst>
      <p:ext uri="{BB962C8B-B14F-4D97-AF65-F5344CB8AC3E}">
        <p14:creationId xmlns:p14="http://schemas.microsoft.com/office/powerpoint/2010/main" val="228660362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 name="Table 134"/>
          <p:cNvGraphicFramePr/>
          <p:nvPr/>
        </p:nvGraphicFramePr>
        <p:xfrm>
          <a:off x="1143105" y="78"/>
          <a:ext cx="6857791" cy="5086194"/>
        </p:xfrm>
        <a:graphic>
          <a:graphicData uri="http://schemas.openxmlformats.org/drawingml/2006/table">
            <a:tbl>
              <a:tblPr/>
              <a:tblGrid>
                <a:gridCol w="6857791"/>
              </a:tblGrid>
              <a:tr h="546480">
                <a:tc>
                  <a:txBody>
                    <a:bodyPr/>
                    <a:lstStyle/>
                    <a:p>
                      <a:pPr lvl="0" algn="ctr">
                        <a:spcBef>
                          <a:spcPts val="600"/>
                        </a:spcBef>
                        <a:defRPr sz="1800"/>
                      </a:pPr>
                      <a:r>
                        <a:rPr sz="1500">
                          <a:solidFill>
                            <a:srgbClr val="FFFFFF"/>
                          </a:solidFill>
                          <a:uFill>
                            <a:solidFill>
                              <a:srgbClr val="FFFFFF"/>
                            </a:solidFill>
                          </a:uFill>
                          <a:latin typeface="Arial Black"/>
                          <a:ea typeface="Arial Black"/>
                          <a:cs typeface="Arial Black"/>
                          <a:sym typeface="Arial Black"/>
                        </a:rPr>
                        <a:t>    Welcome to Self-Sufficiency</a:t>
                      </a:r>
                    </a:p>
                  </a:txBody>
                  <a:tcPr marL="24109" marR="24109" marT="24109" marB="24109" horzOverflow="overflow">
                    <a:lnL w="57150">
                      <a:solidFill>
                        <a:srgbClr val="000000"/>
                      </a:solidFill>
                      <a:round/>
                    </a:lnL>
                    <a:lnR w="57150">
                      <a:solidFill>
                        <a:srgbClr val="000000"/>
                      </a:solidFill>
                      <a:round/>
                    </a:lnR>
                    <a:lnT w="57150">
                      <a:solidFill>
                        <a:srgbClr val="000000"/>
                      </a:solidFill>
                      <a:round/>
                    </a:lnT>
                    <a:lnB w="57150">
                      <a:solidFill>
                        <a:srgbClr val="000000"/>
                      </a:solidFill>
                      <a:round/>
                    </a:lnB>
                    <a:solidFill>
                      <a:srgbClr val="0070C0"/>
                    </a:solidFill>
                  </a:tcPr>
                </a:tc>
              </a:tr>
              <a:tr h="3886081">
                <a:tc>
                  <a:txBody>
                    <a:bodyPr/>
                    <a:lstStyle/>
                    <a:p>
                      <a:pPr lvl="0">
                        <a:spcBef>
                          <a:spcPts val="400"/>
                        </a:spcBef>
                        <a:defRPr sz="1800"/>
                      </a:pPr>
                      <a:endParaRPr sz="900"/>
                    </a:p>
                  </a:txBody>
                  <a:tcPr marL="24109" marR="24109" marT="24109" marB="24109" horzOverflow="overflow">
                    <a:lnL w="57150">
                      <a:solidFill>
                        <a:srgbClr val="000000"/>
                      </a:solidFill>
                      <a:round/>
                    </a:lnL>
                    <a:lnR w="57150">
                      <a:solidFill>
                        <a:srgbClr val="000000"/>
                      </a:solidFill>
                      <a:round/>
                    </a:lnR>
                    <a:lnT w="57150">
                      <a:solidFill>
                        <a:srgbClr val="000000"/>
                      </a:solidFill>
                      <a:round/>
                    </a:lnT>
                    <a:lnB w="57150">
                      <a:solidFill>
                        <a:srgbClr val="000000"/>
                      </a:solidFill>
                      <a:round/>
                    </a:lnB>
                    <a:solidFill>
                      <a:srgbClr val="FFCCCC"/>
                    </a:solidFill>
                  </a:tcPr>
                </a:tc>
              </a:tr>
              <a:tr h="653633">
                <a:tc>
                  <a:txBody>
                    <a:bodyPr/>
                    <a:lstStyle/>
                    <a:p>
                      <a:pPr lvl="0" algn="ctr">
                        <a:spcBef>
                          <a:spcPts val="600"/>
                        </a:spcBef>
                        <a:defRPr sz="1800"/>
                      </a:pPr>
                      <a:r>
                        <a:rPr sz="1500">
                          <a:uFill>
                            <a:solidFill/>
                          </a:uFill>
                          <a:latin typeface="Arial Black"/>
                          <a:ea typeface="Arial Black"/>
                          <a:cs typeface="Arial Black"/>
                          <a:sym typeface="Arial Black"/>
                        </a:rPr>
                        <a:t>The Path to Self-Sufficiency Starts Here</a:t>
                      </a:r>
                    </a:p>
                  </a:txBody>
                  <a:tcPr marL="24109" marR="24109" marT="24109" marB="24109" horzOverflow="overflow">
                    <a:lnL w="57150">
                      <a:solidFill>
                        <a:srgbClr val="000000"/>
                      </a:solidFill>
                      <a:round/>
                    </a:lnL>
                    <a:lnR w="57150">
                      <a:solidFill>
                        <a:srgbClr val="000000"/>
                      </a:solidFill>
                      <a:round/>
                    </a:lnR>
                    <a:lnT w="57150">
                      <a:solidFill>
                        <a:srgbClr val="000000"/>
                      </a:solidFill>
                      <a:round/>
                    </a:lnT>
                    <a:lnB w="57150">
                      <a:solidFill>
                        <a:srgbClr val="000000"/>
                      </a:solidFill>
                      <a:round/>
                    </a:lnB>
                    <a:solidFill>
                      <a:srgbClr val="FFCCCC"/>
                    </a:solidFill>
                  </a:tcPr>
                </a:tc>
              </a:tr>
            </a:tbl>
          </a:graphicData>
        </a:graphic>
      </p:graphicFrame>
      <p:sp>
        <p:nvSpPr>
          <p:cNvPr id="135" name="Shape 135"/>
          <p:cNvSpPr/>
          <p:nvPr/>
        </p:nvSpPr>
        <p:spPr>
          <a:xfrm flipV="1">
            <a:off x="7543710" y="3257529"/>
            <a:ext cx="1" cy="1257263"/>
          </a:xfrm>
          <a:prstGeom prst="line">
            <a:avLst/>
          </a:prstGeom>
          <a:ln w="127000">
            <a:solidFill/>
            <a:round/>
            <a:tailEnd type="triangle"/>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36" name="Shape 136"/>
          <p:cNvSpPr/>
          <p:nvPr/>
        </p:nvSpPr>
        <p:spPr>
          <a:xfrm flipH="1">
            <a:off x="7257969" y="4514791"/>
            <a:ext cx="342890" cy="1"/>
          </a:xfrm>
          <a:prstGeom prst="line">
            <a:avLst/>
          </a:prstGeom>
          <a:ln w="101600">
            <a:solidFill/>
            <a:round/>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37" name="Shape 137"/>
          <p:cNvSpPr/>
          <p:nvPr/>
        </p:nvSpPr>
        <p:spPr>
          <a:xfrm>
            <a:off x="1428847" y="914451"/>
            <a:ext cx="6107720" cy="3589625"/>
          </a:xfrm>
          <a:custGeom>
            <a:avLst/>
            <a:gdLst/>
            <a:ahLst/>
            <a:cxnLst>
              <a:cxn ang="0">
                <a:pos x="wd2" y="hd2"/>
              </a:cxn>
              <a:cxn ang="5400000">
                <a:pos x="wd2" y="hd2"/>
              </a:cxn>
              <a:cxn ang="10800000">
                <a:pos x="wd2" y="hd2"/>
              </a:cxn>
              <a:cxn ang="16200000">
                <a:pos x="wd2" y="hd2"/>
              </a:cxn>
            </a:cxnLst>
            <a:rect l="0" t="0" r="r" b="b"/>
            <a:pathLst>
              <a:path w="21600" h="21387" extrusionOk="0">
                <a:moveTo>
                  <a:pt x="9739" y="12002"/>
                </a:moveTo>
                <a:cubicBezTo>
                  <a:pt x="10177" y="11832"/>
                  <a:pt x="10429" y="11846"/>
                  <a:pt x="10762" y="11364"/>
                </a:cubicBezTo>
                <a:cubicBezTo>
                  <a:pt x="11006" y="11009"/>
                  <a:pt x="11444" y="10215"/>
                  <a:pt x="11444" y="10215"/>
                </a:cubicBezTo>
                <a:cubicBezTo>
                  <a:pt x="11457" y="10123"/>
                  <a:pt x="11634" y="9080"/>
                  <a:pt x="11596" y="8874"/>
                </a:cubicBezTo>
                <a:cubicBezTo>
                  <a:pt x="11537" y="8541"/>
                  <a:pt x="11006" y="8406"/>
                  <a:pt x="10838" y="8363"/>
                </a:cubicBezTo>
                <a:cubicBezTo>
                  <a:pt x="10459" y="8385"/>
                  <a:pt x="10076" y="8328"/>
                  <a:pt x="9701" y="8427"/>
                </a:cubicBezTo>
                <a:cubicBezTo>
                  <a:pt x="9646" y="8441"/>
                  <a:pt x="9621" y="8590"/>
                  <a:pt x="9625" y="8683"/>
                </a:cubicBezTo>
                <a:cubicBezTo>
                  <a:pt x="9646" y="8988"/>
                  <a:pt x="9676" y="9321"/>
                  <a:pt x="9777" y="9576"/>
                </a:cubicBezTo>
                <a:cubicBezTo>
                  <a:pt x="9937" y="9974"/>
                  <a:pt x="10181" y="10257"/>
                  <a:pt x="10383" y="10598"/>
                </a:cubicBezTo>
                <a:cubicBezTo>
                  <a:pt x="10505" y="10804"/>
                  <a:pt x="10568" y="11094"/>
                  <a:pt x="10686" y="11300"/>
                </a:cubicBezTo>
                <a:cubicBezTo>
                  <a:pt x="11069" y="11967"/>
                  <a:pt x="11432" y="12577"/>
                  <a:pt x="11937" y="12896"/>
                </a:cubicBezTo>
                <a:cubicBezTo>
                  <a:pt x="12215" y="12854"/>
                  <a:pt x="12497" y="12868"/>
                  <a:pt x="12771" y="12768"/>
                </a:cubicBezTo>
                <a:cubicBezTo>
                  <a:pt x="12897" y="12726"/>
                  <a:pt x="12989" y="12520"/>
                  <a:pt x="13112" y="12449"/>
                </a:cubicBezTo>
                <a:cubicBezTo>
                  <a:pt x="13149" y="12343"/>
                  <a:pt x="13192" y="12244"/>
                  <a:pt x="13225" y="12130"/>
                </a:cubicBezTo>
                <a:cubicBezTo>
                  <a:pt x="13242" y="12073"/>
                  <a:pt x="13259" y="11875"/>
                  <a:pt x="13263" y="11939"/>
                </a:cubicBezTo>
                <a:cubicBezTo>
                  <a:pt x="13364" y="15003"/>
                  <a:pt x="13373" y="17989"/>
                  <a:pt x="13756" y="21004"/>
                </a:cubicBezTo>
                <a:cubicBezTo>
                  <a:pt x="13865" y="20259"/>
                  <a:pt x="13764" y="19153"/>
                  <a:pt x="13983" y="18514"/>
                </a:cubicBezTo>
                <a:cubicBezTo>
                  <a:pt x="14034" y="18365"/>
                  <a:pt x="14088" y="18223"/>
                  <a:pt x="14135" y="18067"/>
                </a:cubicBezTo>
                <a:cubicBezTo>
                  <a:pt x="14206" y="17826"/>
                  <a:pt x="14194" y="17713"/>
                  <a:pt x="14362" y="17620"/>
                </a:cubicBezTo>
                <a:cubicBezTo>
                  <a:pt x="15309" y="18309"/>
                  <a:pt x="16181" y="19238"/>
                  <a:pt x="17166" y="19791"/>
                </a:cubicBezTo>
                <a:cubicBezTo>
                  <a:pt x="17339" y="19890"/>
                  <a:pt x="17549" y="20089"/>
                  <a:pt x="17735" y="20110"/>
                </a:cubicBezTo>
                <a:cubicBezTo>
                  <a:pt x="18013" y="20146"/>
                  <a:pt x="18291" y="20153"/>
                  <a:pt x="18568" y="20174"/>
                </a:cubicBezTo>
                <a:cubicBezTo>
                  <a:pt x="18888" y="20281"/>
                  <a:pt x="19200" y="20422"/>
                  <a:pt x="19516" y="20557"/>
                </a:cubicBezTo>
                <a:cubicBezTo>
                  <a:pt x="19579" y="20586"/>
                  <a:pt x="19642" y="20600"/>
                  <a:pt x="19705" y="20621"/>
                </a:cubicBezTo>
                <a:cubicBezTo>
                  <a:pt x="19806" y="20664"/>
                  <a:pt x="20008" y="20749"/>
                  <a:pt x="20008" y="20749"/>
                </a:cubicBezTo>
                <a:cubicBezTo>
                  <a:pt x="20173" y="20933"/>
                  <a:pt x="20328" y="20997"/>
                  <a:pt x="20501" y="21196"/>
                </a:cubicBezTo>
                <a:cubicBezTo>
                  <a:pt x="20539" y="21238"/>
                  <a:pt x="20653" y="21366"/>
                  <a:pt x="20615" y="21323"/>
                </a:cubicBezTo>
                <a:cubicBezTo>
                  <a:pt x="20236" y="20898"/>
                  <a:pt x="19907" y="20373"/>
                  <a:pt x="19516" y="19983"/>
                </a:cubicBezTo>
                <a:cubicBezTo>
                  <a:pt x="18796" y="19273"/>
                  <a:pt x="18017" y="18663"/>
                  <a:pt x="17204" y="18323"/>
                </a:cubicBezTo>
                <a:cubicBezTo>
                  <a:pt x="16379" y="18358"/>
                  <a:pt x="16017" y="18294"/>
                  <a:pt x="15347" y="18578"/>
                </a:cubicBezTo>
                <a:cubicBezTo>
                  <a:pt x="15242" y="18039"/>
                  <a:pt x="15347" y="18656"/>
                  <a:pt x="15347" y="17429"/>
                </a:cubicBezTo>
                <a:cubicBezTo>
                  <a:pt x="15347" y="16053"/>
                  <a:pt x="15339" y="16564"/>
                  <a:pt x="15196" y="15833"/>
                </a:cubicBezTo>
                <a:cubicBezTo>
                  <a:pt x="15886" y="15251"/>
                  <a:pt x="16387" y="15514"/>
                  <a:pt x="17166" y="15641"/>
                </a:cubicBezTo>
                <a:cubicBezTo>
                  <a:pt x="17528" y="16010"/>
                  <a:pt x="17587" y="16010"/>
                  <a:pt x="17886" y="16535"/>
                </a:cubicBezTo>
                <a:cubicBezTo>
                  <a:pt x="18168" y="17025"/>
                  <a:pt x="18577" y="18060"/>
                  <a:pt x="18985" y="18514"/>
                </a:cubicBezTo>
                <a:cubicBezTo>
                  <a:pt x="18922" y="18536"/>
                  <a:pt x="18855" y="18621"/>
                  <a:pt x="18796" y="18578"/>
                </a:cubicBezTo>
                <a:cubicBezTo>
                  <a:pt x="18261" y="18195"/>
                  <a:pt x="17966" y="17202"/>
                  <a:pt x="17583" y="16471"/>
                </a:cubicBezTo>
                <a:cubicBezTo>
                  <a:pt x="17352" y="16032"/>
                  <a:pt x="17251" y="15436"/>
                  <a:pt x="17015" y="15003"/>
                </a:cubicBezTo>
                <a:cubicBezTo>
                  <a:pt x="16509" y="14074"/>
                  <a:pt x="16055" y="13300"/>
                  <a:pt x="15309" y="12960"/>
                </a:cubicBezTo>
                <a:cubicBezTo>
                  <a:pt x="15124" y="12875"/>
                  <a:pt x="14931" y="12882"/>
                  <a:pt x="14741" y="12832"/>
                </a:cubicBezTo>
                <a:cubicBezTo>
                  <a:pt x="14577" y="12917"/>
                  <a:pt x="14383" y="12910"/>
                  <a:pt x="14248" y="13088"/>
                </a:cubicBezTo>
                <a:cubicBezTo>
                  <a:pt x="14152" y="13215"/>
                  <a:pt x="14152" y="13478"/>
                  <a:pt x="14097" y="13662"/>
                </a:cubicBezTo>
                <a:cubicBezTo>
                  <a:pt x="13912" y="14294"/>
                  <a:pt x="13684" y="14854"/>
                  <a:pt x="13528" y="15514"/>
                </a:cubicBezTo>
                <a:cubicBezTo>
                  <a:pt x="13596" y="16117"/>
                  <a:pt x="13583" y="16805"/>
                  <a:pt x="13832" y="17301"/>
                </a:cubicBezTo>
                <a:cubicBezTo>
                  <a:pt x="13954" y="17542"/>
                  <a:pt x="14122" y="17706"/>
                  <a:pt x="14248" y="17940"/>
                </a:cubicBezTo>
                <a:cubicBezTo>
                  <a:pt x="14291" y="18018"/>
                  <a:pt x="14362" y="18089"/>
                  <a:pt x="14362" y="18195"/>
                </a:cubicBezTo>
                <a:cubicBezTo>
                  <a:pt x="14362" y="18287"/>
                  <a:pt x="14286" y="18067"/>
                  <a:pt x="14248" y="18004"/>
                </a:cubicBezTo>
                <a:cubicBezTo>
                  <a:pt x="14143" y="17592"/>
                  <a:pt x="14080" y="17472"/>
                  <a:pt x="14097" y="16982"/>
                </a:cubicBezTo>
                <a:cubicBezTo>
                  <a:pt x="14118" y="16344"/>
                  <a:pt x="14126" y="15691"/>
                  <a:pt x="14211" y="15067"/>
                </a:cubicBezTo>
                <a:cubicBezTo>
                  <a:pt x="14232" y="14918"/>
                  <a:pt x="14324" y="14826"/>
                  <a:pt x="14400" y="14748"/>
                </a:cubicBezTo>
                <a:cubicBezTo>
                  <a:pt x="15019" y="14145"/>
                  <a:pt x="15524" y="13932"/>
                  <a:pt x="16219" y="13790"/>
                </a:cubicBezTo>
                <a:cubicBezTo>
                  <a:pt x="16371" y="13762"/>
                  <a:pt x="16522" y="13747"/>
                  <a:pt x="16674" y="13726"/>
                </a:cubicBezTo>
                <a:cubicBezTo>
                  <a:pt x="17869" y="13960"/>
                  <a:pt x="17714" y="13769"/>
                  <a:pt x="18417" y="14365"/>
                </a:cubicBezTo>
                <a:cubicBezTo>
                  <a:pt x="18497" y="14762"/>
                  <a:pt x="18484" y="14499"/>
                  <a:pt x="18114" y="14811"/>
                </a:cubicBezTo>
                <a:cubicBezTo>
                  <a:pt x="17819" y="15060"/>
                  <a:pt x="17524" y="15301"/>
                  <a:pt x="17242" y="15578"/>
                </a:cubicBezTo>
                <a:cubicBezTo>
                  <a:pt x="17095" y="15719"/>
                  <a:pt x="15768" y="17195"/>
                  <a:pt x="15461" y="17365"/>
                </a:cubicBezTo>
                <a:cubicBezTo>
                  <a:pt x="15069" y="17578"/>
                  <a:pt x="14653" y="17620"/>
                  <a:pt x="14248" y="17748"/>
                </a:cubicBezTo>
                <a:cubicBezTo>
                  <a:pt x="14109" y="17791"/>
                  <a:pt x="13832" y="17876"/>
                  <a:pt x="13832" y="17876"/>
                </a:cubicBezTo>
                <a:cubicBezTo>
                  <a:pt x="13554" y="17833"/>
                  <a:pt x="13267" y="17855"/>
                  <a:pt x="12998" y="17748"/>
                </a:cubicBezTo>
                <a:cubicBezTo>
                  <a:pt x="12960" y="17734"/>
                  <a:pt x="12998" y="17585"/>
                  <a:pt x="13036" y="17557"/>
                </a:cubicBezTo>
                <a:cubicBezTo>
                  <a:pt x="13141" y="17486"/>
                  <a:pt x="13263" y="17514"/>
                  <a:pt x="13377" y="17493"/>
                </a:cubicBezTo>
                <a:cubicBezTo>
                  <a:pt x="13806" y="17578"/>
                  <a:pt x="14240" y="17635"/>
                  <a:pt x="14665" y="17748"/>
                </a:cubicBezTo>
                <a:cubicBezTo>
                  <a:pt x="15074" y="17855"/>
                  <a:pt x="15432" y="18309"/>
                  <a:pt x="15840" y="18387"/>
                </a:cubicBezTo>
                <a:cubicBezTo>
                  <a:pt x="16244" y="18465"/>
                  <a:pt x="16067" y="18415"/>
                  <a:pt x="16371" y="18514"/>
                </a:cubicBezTo>
                <a:cubicBezTo>
                  <a:pt x="16459" y="18450"/>
                  <a:pt x="16564" y="18429"/>
                  <a:pt x="16636" y="18323"/>
                </a:cubicBezTo>
                <a:cubicBezTo>
                  <a:pt x="16674" y="18266"/>
                  <a:pt x="16657" y="18153"/>
                  <a:pt x="16674" y="18067"/>
                </a:cubicBezTo>
                <a:cubicBezTo>
                  <a:pt x="16695" y="17940"/>
                  <a:pt x="16728" y="17812"/>
                  <a:pt x="16749" y="17684"/>
                </a:cubicBezTo>
                <a:cubicBezTo>
                  <a:pt x="16851" y="17096"/>
                  <a:pt x="16897" y="16493"/>
                  <a:pt x="16977" y="15897"/>
                </a:cubicBezTo>
                <a:cubicBezTo>
                  <a:pt x="16952" y="15322"/>
                  <a:pt x="16952" y="14740"/>
                  <a:pt x="16901" y="14173"/>
                </a:cubicBezTo>
                <a:cubicBezTo>
                  <a:pt x="16813" y="13201"/>
                  <a:pt x="16017" y="13144"/>
                  <a:pt x="17394" y="13726"/>
                </a:cubicBezTo>
                <a:cubicBezTo>
                  <a:pt x="17806" y="14194"/>
                  <a:pt x="18202" y="14684"/>
                  <a:pt x="18531" y="15322"/>
                </a:cubicBezTo>
                <a:cubicBezTo>
                  <a:pt x="18665" y="15585"/>
                  <a:pt x="18909" y="16152"/>
                  <a:pt x="18909" y="16152"/>
                </a:cubicBezTo>
                <a:cubicBezTo>
                  <a:pt x="19246" y="15301"/>
                  <a:pt x="18720" y="14173"/>
                  <a:pt x="18985" y="13215"/>
                </a:cubicBezTo>
                <a:cubicBezTo>
                  <a:pt x="19019" y="13095"/>
                  <a:pt x="19137" y="13130"/>
                  <a:pt x="19213" y="13088"/>
                </a:cubicBezTo>
                <a:cubicBezTo>
                  <a:pt x="19453" y="13492"/>
                  <a:pt x="19659" y="13925"/>
                  <a:pt x="19819" y="14428"/>
                </a:cubicBezTo>
                <a:cubicBezTo>
                  <a:pt x="19945" y="14826"/>
                  <a:pt x="20008" y="15258"/>
                  <a:pt x="20198" y="15578"/>
                </a:cubicBezTo>
                <a:cubicBezTo>
                  <a:pt x="20400" y="14563"/>
                  <a:pt x="20008" y="13726"/>
                  <a:pt x="19554" y="13215"/>
                </a:cubicBezTo>
                <a:cubicBezTo>
                  <a:pt x="19604" y="12889"/>
                  <a:pt x="19663" y="12712"/>
                  <a:pt x="19857" y="12577"/>
                </a:cubicBezTo>
                <a:cubicBezTo>
                  <a:pt x="19933" y="12527"/>
                  <a:pt x="20084" y="12449"/>
                  <a:pt x="20084" y="12449"/>
                </a:cubicBezTo>
                <a:cubicBezTo>
                  <a:pt x="20109" y="12385"/>
                  <a:pt x="20131" y="12314"/>
                  <a:pt x="20160" y="12258"/>
                </a:cubicBezTo>
                <a:cubicBezTo>
                  <a:pt x="20206" y="12166"/>
                  <a:pt x="20269" y="12102"/>
                  <a:pt x="20312" y="12002"/>
                </a:cubicBezTo>
                <a:cubicBezTo>
                  <a:pt x="20379" y="11839"/>
                  <a:pt x="20455" y="11492"/>
                  <a:pt x="20501" y="11300"/>
                </a:cubicBezTo>
                <a:cubicBezTo>
                  <a:pt x="20008" y="10257"/>
                  <a:pt x="19057" y="10988"/>
                  <a:pt x="18341" y="11109"/>
                </a:cubicBezTo>
                <a:cubicBezTo>
                  <a:pt x="18240" y="11123"/>
                  <a:pt x="18543" y="11066"/>
                  <a:pt x="18644" y="11045"/>
                </a:cubicBezTo>
                <a:cubicBezTo>
                  <a:pt x="18876" y="10995"/>
                  <a:pt x="19032" y="10917"/>
                  <a:pt x="19251" y="10789"/>
                </a:cubicBezTo>
                <a:cubicBezTo>
                  <a:pt x="19364" y="10718"/>
                  <a:pt x="19592" y="10598"/>
                  <a:pt x="19592" y="10598"/>
                </a:cubicBezTo>
                <a:cubicBezTo>
                  <a:pt x="19613" y="10520"/>
                  <a:pt x="19718" y="10201"/>
                  <a:pt x="19705" y="10151"/>
                </a:cubicBezTo>
                <a:cubicBezTo>
                  <a:pt x="19667" y="9988"/>
                  <a:pt x="19402" y="9967"/>
                  <a:pt x="19364" y="9959"/>
                </a:cubicBezTo>
                <a:cubicBezTo>
                  <a:pt x="18893" y="10456"/>
                  <a:pt x="19179" y="10052"/>
                  <a:pt x="18834" y="10917"/>
                </a:cubicBezTo>
                <a:cubicBezTo>
                  <a:pt x="18417" y="11967"/>
                  <a:pt x="18472" y="11683"/>
                  <a:pt x="18227" y="12449"/>
                </a:cubicBezTo>
                <a:cubicBezTo>
                  <a:pt x="18173" y="12620"/>
                  <a:pt x="18013" y="13272"/>
                  <a:pt x="17924" y="13407"/>
                </a:cubicBezTo>
                <a:cubicBezTo>
                  <a:pt x="17857" y="13506"/>
                  <a:pt x="17697" y="13662"/>
                  <a:pt x="17697" y="13662"/>
                </a:cubicBezTo>
                <a:cubicBezTo>
                  <a:pt x="17621" y="13620"/>
                  <a:pt x="17533" y="13620"/>
                  <a:pt x="17469" y="13535"/>
                </a:cubicBezTo>
                <a:cubicBezTo>
                  <a:pt x="17411" y="13457"/>
                  <a:pt x="17389" y="13322"/>
                  <a:pt x="17356" y="13215"/>
                </a:cubicBezTo>
                <a:cubicBezTo>
                  <a:pt x="17204" y="12754"/>
                  <a:pt x="17128" y="12194"/>
                  <a:pt x="17053" y="11683"/>
                </a:cubicBezTo>
                <a:cubicBezTo>
                  <a:pt x="17091" y="11215"/>
                  <a:pt x="17082" y="10726"/>
                  <a:pt x="17166" y="10279"/>
                </a:cubicBezTo>
                <a:cubicBezTo>
                  <a:pt x="17175" y="10229"/>
                  <a:pt x="17579" y="9896"/>
                  <a:pt x="17583" y="9896"/>
                </a:cubicBezTo>
                <a:cubicBezTo>
                  <a:pt x="17971" y="9619"/>
                  <a:pt x="18421" y="9534"/>
                  <a:pt x="18834" y="9449"/>
                </a:cubicBezTo>
                <a:cubicBezTo>
                  <a:pt x="18985" y="9491"/>
                  <a:pt x="19179" y="9392"/>
                  <a:pt x="19288" y="9576"/>
                </a:cubicBezTo>
                <a:cubicBezTo>
                  <a:pt x="19352" y="9683"/>
                  <a:pt x="19196" y="9839"/>
                  <a:pt x="19137" y="9959"/>
                </a:cubicBezTo>
                <a:cubicBezTo>
                  <a:pt x="18632" y="11009"/>
                  <a:pt x="18918" y="10172"/>
                  <a:pt x="18455" y="11492"/>
                </a:cubicBezTo>
                <a:cubicBezTo>
                  <a:pt x="18215" y="12173"/>
                  <a:pt x="18088" y="13258"/>
                  <a:pt x="17773" y="13790"/>
                </a:cubicBezTo>
                <a:cubicBezTo>
                  <a:pt x="17760" y="13854"/>
                  <a:pt x="17726" y="14045"/>
                  <a:pt x="17735" y="13981"/>
                </a:cubicBezTo>
                <a:cubicBezTo>
                  <a:pt x="17844" y="13109"/>
                  <a:pt x="17992" y="12314"/>
                  <a:pt x="18189" y="11492"/>
                </a:cubicBezTo>
                <a:cubicBezTo>
                  <a:pt x="18202" y="11321"/>
                  <a:pt x="18269" y="11137"/>
                  <a:pt x="18227" y="10981"/>
                </a:cubicBezTo>
                <a:cubicBezTo>
                  <a:pt x="18013" y="10165"/>
                  <a:pt x="17827" y="10335"/>
                  <a:pt x="17394" y="10279"/>
                </a:cubicBezTo>
                <a:cubicBezTo>
                  <a:pt x="15777" y="10328"/>
                  <a:pt x="14985" y="10201"/>
                  <a:pt x="13642" y="11492"/>
                </a:cubicBezTo>
                <a:cubicBezTo>
                  <a:pt x="13920" y="11584"/>
                  <a:pt x="14198" y="11697"/>
                  <a:pt x="14476" y="11811"/>
                </a:cubicBezTo>
                <a:cubicBezTo>
                  <a:pt x="14796" y="11350"/>
                  <a:pt x="14821" y="11101"/>
                  <a:pt x="15044" y="10534"/>
                </a:cubicBezTo>
                <a:cubicBezTo>
                  <a:pt x="14994" y="10385"/>
                  <a:pt x="14817" y="10201"/>
                  <a:pt x="14893" y="10087"/>
                </a:cubicBezTo>
                <a:cubicBezTo>
                  <a:pt x="15044" y="9853"/>
                  <a:pt x="15297" y="9903"/>
                  <a:pt x="15499" y="9832"/>
                </a:cubicBezTo>
                <a:cubicBezTo>
                  <a:pt x="15928" y="9683"/>
                  <a:pt x="16358" y="9527"/>
                  <a:pt x="16787" y="9385"/>
                </a:cubicBezTo>
                <a:cubicBezTo>
                  <a:pt x="16851" y="9406"/>
                  <a:pt x="16994" y="9342"/>
                  <a:pt x="16977" y="9449"/>
                </a:cubicBezTo>
                <a:cubicBezTo>
                  <a:pt x="16947" y="9654"/>
                  <a:pt x="16779" y="9718"/>
                  <a:pt x="16712" y="9896"/>
                </a:cubicBezTo>
                <a:cubicBezTo>
                  <a:pt x="16354" y="10796"/>
                  <a:pt x="16118" y="11875"/>
                  <a:pt x="15916" y="12896"/>
                </a:cubicBezTo>
                <a:cubicBezTo>
                  <a:pt x="15979" y="14279"/>
                  <a:pt x="15954" y="14003"/>
                  <a:pt x="16787" y="13535"/>
                </a:cubicBezTo>
                <a:cubicBezTo>
                  <a:pt x="16413" y="12783"/>
                  <a:pt x="16691" y="13152"/>
                  <a:pt x="15726" y="13024"/>
                </a:cubicBezTo>
                <a:cubicBezTo>
                  <a:pt x="14093" y="12811"/>
                  <a:pt x="14564" y="12896"/>
                  <a:pt x="12316" y="12832"/>
                </a:cubicBezTo>
                <a:cubicBezTo>
                  <a:pt x="12366" y="11896"/>
                  <a:pt x="12291" y="12087"/>
                  <a:pt x="12733" y="11172"/>
                </a:cubicBezTo>
                <a:cubicBezTo>
                  <a:pt x="13044" y="10534"/>
                  <a:pt x="13444" y="10009"/>
                  <a:pt x="13718" y="9321"/>
                </a:cubicBezTo>
                <a:cubicBezTo>
                  <a:pt x="13768" y="9193"/>
                  <a:pt x="13958" y="8988"/>
                  <a:pt x="13869" y="8938"/>
                </a:cubicBezTo>
                <a:cubicBezTo>
                  <a:pt x="13642" y="8810"/>
                  <a:pt x="13389" y="8980"/>
                  <a:pt x="13149" y="9002"/>
                </a:cubicBezTo>
                <a:cubicBezTo>
                  <a:pt x="12598" y="9420"/>
                  <a:pt x="12362" y="9534"/>
                  <a:pt x="11899" y="10087"/>
                </a:cubicBezTo>
                <a:cubicBezTo>
                  <a:pt x="11663" y="10371"/>
                  <a:pt x="11217" y="10981"/>
                  <a:pt x="11217" y="10981"/>
                </a:cubicBezTo>
                <a:cubicBezTo>
                  <a:pt x="10741" y="12322"/>
                  <a:pt x="12088" y="11343"/>
                  <a:pt x="12429" y="11236"/>
                </a:cubicBezTo>
                <a:cubicBezTo>
                  <a:pt x="13331" y="10612"/>
                  <a:pt x="13928" y="10137"/>
                  <a:pt x="14855" y="9704"/>
                </a:cubicBezTo>
                <a:cubicBezTo>
                  <a:pt x="15469" y="9413"/>
                  <a:pt x="16105" y="9264"/>
                  <a:pt x="16712" y="8938"/>
                </a:cubicBezTo>
                <a:cubicBezTo>
                  <a:pt x="17229" y="8661"/>
                  <a:pt x="18265" y="8108"/>
                  <a:pt x="18265" y="8108"/>
                </a:cubicBezTo>
                <a:cubicBezTo>
                  <a:pt x="18328" y="8023"/>
                  <a:pt x="18425" y="7980"/>
                  <a:pt x="18455" y="7853"/>
                </a:cubicBezTo>
                <a:cubicBezTo>
                  <a:pt x="18472" y="7789"/>
                  <a:pt x="18379" y="7775"/>
                  <a:pt x="18341" y="7789"/>
                </a:cubicBezTo>
                <a:cubicBezTo>
                  <a:pt x="17882" y="7931"/>
                  <a:pt x="17427" y="8094"/>
                  <a:pt x="16977" y="8300"/>
                </a:cubicBezTo>
                <a:cubicBezTo>
                  <a:pt x="16328" y="8590"/>
                  <a:pt x="16257" y="8711"/>
                  <a:pt x="15726" y="9193"/>
                </a:cubicBezTo>
                <a:cubicBezTo>
                  <a:pt x="15638" y="9364"/>
                  <a:pt x="15486" y="9484"/>
                  <a:pt x="15461" y="9704"/>
                </a:cubicBezTo>
                <a:cubicBezTo>
                  <a:pt x="15448" y="9825"/>
                  <a:pt x="15579" y="9903"/>
                  <a:pt x="15651" y="9896"/>
                </a:cubicBezTo>
                <a:cubicBezTo>
                  <a:pt x="16248" y="9860"/>
                  <a:pt x="16838" y="9683"/>
                  <a:pt x="17432" y="9576"/>
                </a:cubicBezTo>
                <a:cubicBezTo>
                  <a:pt x="17907" y="9257"/>
                  <a:pt x="18396" y="8938"/>
                  <a:pt x="18834" y="8491"/>
                </a:cubicBezTo>
                <a:cubicBezTo>
                  <a:pt x="19036" y="7980"/>
                  <a:pt x="18834" y="8619"/>
                  <a:pt x="18834" y="8108"/>
                </a:cubicBezTo>
                <a:cubicBezTo>
                  <a:pt x="18834" y="8030"/>
                  <a:pt x="18888" y="7980"/>
                  <a:pt x="18909" y="7916"/>
                </a:cubicBezTo>
                <a:cubicBezTo>
                  <a:pt x="19044" y="7498"/>
                  <a:pt x="19192" y="6930"/>
                  <a:pt x="19288" y="6512"/>
                </a:cubicBezTo>
                <a:cubicBezTo>
                  <a:pt x="19596" y="5193"/>
                  <a:pt x="19549" y="5320"/>
                  <a:pt x="19781" y="3894"/>
                </a:cubicBezTo>
                <a:cubicBezTo>
                  <a:pt x="19806" y="3575"/>
                  <a:pt x="19857" y="3256"/>
                  <a:pt x="19857" y="2937"/>
                </a:cubicBezTo>
                <a:cubicBezTo>
                  <a:pt x="19857" y="2717"/>
                  <a:pt x="19903" y="2369"/>
                  <a:pt x="19781" y="2298"/>
                </a:cubicBezTo>
                <a:cubicBezTo>
                  <a:pt x="19549" y="2171"/>
                  <a:pt x="19301" y="2426"/>
                  <a:pt x="19061" y="2490"/>
                </a:cubicBezTo>
                <a:cubicBezTo>
                  <a:pt x="18766" y="2986"/>
                  <a:pt x="18779" y="2993"/>
                  <a:pt x="18682" y="3639"/>
                </a:cubicBezTo>
                <a:cubicBezTo>
                  <a:pt x="19381" y="4228"/>
                  <a:pt x="17549" y="2717"/>
                  <a:pt x="19364" y="3894"/>
                </a:cubicBezTo>
                <a:cubicBezTo>
                  <a:pt x="19402" y="3916"/>
                  <a:pt x="19360" y="4050"/>
                  <a:pt x="19326" y="4086"/>
                </a:cubicBezTo>
                <a:cubicBezTo>
                  <a:pt x="19200" y="4214"/>
                  <a:pt x="19044" y="4242"/>
                  <a:pt x="18909" y="4341"/>
                </a:cubicBezTo>
                <a:cubicBezTo>
                  <a:pt x="18691" y="4497"/>
                  <a:pt x="18488" y="4717"/>
                  <a:pt x="18265" y="4852"/>
                </a:cubicBezTo>
                <a:cubicBezTo>
                  <a:pt x="17364" y="5398"/>
                  <a:pt x="16143" y="5909"/>
                  <a:pt x="15234" y="6576"/>
                </a:cubicBezTo>
                <a:cubicBezTo>
                  <a:pt x="14829" y="6874"/>
                  <a:pt x="14455" y="7271"/>
                  <a:pt x="14059" y="7597"/>
                </a:cubicBezTo>
                <a:cubicBezTo>
                  <a:pt x="13697" y="7888"/>
                  <a:pt x="13322" y="8129"/>
                  <a:pt x="12960" y="8427"/>
                </a:cubicBezTo>
                <a:cubicBezTo>
                  <a:pt x="12648" y="8683"/>
                  <a:pt x="12358" y="8995"/>
                  <a:pt x="12051" y="9257"/>
                </a:cubicBezTo>
                <a:cubicBezTo>
                  <a:pt x="11903" y="9378"/>
                  <a:pt x="11743" y="9463"/>
                  <a:pt x="11596" y="9576"/>
                </a:cubicBezTo>
                <a:cubicBezTo>
                  <a:pt x="11554" y="9612"/>
                  <a:pt x="11440" y="9732"/>
                  <a:pt x="11482" y="9704"/>
                </a:cubicBezTo>
                <a:cubicBezTo>
                  <a:pt x="12067" y="9307"/>
                  <a:pt x="12589" y="8711"/>
                  <a:pt x="13149" y="8236"/>
                </a:cubicBezTo>
                <a:cubicBezTo>
                  <a:pt x="13318" y="7803"/>
                  <a:pt x="13377" y="7753"/>
                  <a:pt x="12619" y="8363"/>
                </a:cubicBezTo>
                <a:cubicBezTo>
                  <a:pt x="12408" y="8534"/>
                  <a:pt x="12244" y="8846"/>
                  <a:pt x="12051" y="9066"/>
                </a:cubicBezTo>
                <a:cubicBezTo>
                  <a:pt x="12013" y="9172"/>
                  <a:pt x="11895" y="9286"/>
                  <a:pt x="11937" y="9385"/>
                </a:cubicBezTo>
                <a:cubicBezTo>
                  <a:pt x="12164" y="9896"/>
                  <a:pt x="12623" y="9328"/>
                  <a:pt x="12771" y="9129"/>
                </a:cubicBezTo>
                <a:cubicBezTo>
                  <a:pt x="13276" y="8456"/>
                  <a:pt x="13448" y="8087"/>
                  <a:pt x="13794" y="7406"/>
                </a:cubicBezTo>
                <a:cubicBezTo>
                  <a:pt x="14164" y="5526"/>
                  <a:pt x="11882" y="6746"/>
                  <a:pt x="11747" y="6767"/>
                </a:cubicBezTo>
                <a:cubicBezTo>
                  <a:pt x="10716" y="7087"/>
                  <a:pt x="9718" y="7448"/>
                  <a:pt x="8754" y="8172"/>
                </a:cubicBezTo>
                <a:cubicBezTo>
                  <a:pt x="8585" y="8300"/>
                  <a:pt x="8421" y="8456"/>
                  <a:pt x="8261" y="8619"/>
                </a:cubicBezTo>
                <a:cubicBezTo>
                  <a:pt x="8017" y="8860"/>
                  <a:pt x="7541" y="9385"/>
                  <a:pt x="7541" y="9385"/>
                </a:cubicBezTo>
                <a:cubicBezTo>
                  <a:pt x="7512" y="9463"/>
                  <a:pt x="7389" y="9754"/>
                  <a:pt x="7389" y="9832"/>
                </a:cubicBezTo>
                <a:cubicBezTo>
                  <a:pt x="7389" y="10087"/>
                  <a:pt x="7381" y="10385"/>
                  <a:pt x="7465" y="10598"/>
                </a:cubicBezTo>
                <a:cubicBezTo>
                  <a:pt x="7676" y="11123"/>
                  <a:pt x="8429" y="11194"/>
                  <a:pt x="8754" y="11236"/>
                </a:cubicBezTo>
                <a:cubicBezTo>
                  <a:pt x="9006" y="11194"/>
                  <a:pt x="9267" y="11222"/>
                  <a:pt x="9512" y="11109"/>
                </a:cubicBezTo>
                <a:cubicBezTo>
                  <a:pt x="9941" y="10917"/>
                  <a:pt x="10185" y="10172"/>
                  <a:pt x="10383" y="9576"/>
                </a:cubicBezTo>
                <a:cubicBezTo>
                  <a:pt x="10514" y="8271"/>
                  <a:pt x="9848" y="7838"/>
                  <a:pt x="9246" y="7470"/>
                </a:cubicBezTo>
                <a:cubicBezTo>
                  <a:pt x="8076" y="6753"/>
                  <a:pt x="6922" y="6533"/>
                  <a:pt x="5684" y="6448"/>
                </a:cubicBezTo>
                <a:cubicBezTo>
                  <a:pt x="4404" y="6583"/>
                  <a:pt x="4076" y="6157"/>
                  <a:pt x="3373" y="7342"/>
                </a:cubicBezTo>
                <a:cubicBezTo>
                  <a:pt x="3280" y="7959"/>
                  <a:pt x="3259" y="8009"/>
                  <a:pt x="3373" y="9002"/>
                </a:cubicBezTo>
                <a:cubicBezTo>
                  <a:pt x="3398" y="9215"/>
                  <a:pt x="3491" y="9392"/>
                  <a:pt x="3562" y="9576"/>
                </a:cubicBezTo>
                <a:cubicBezTo>
                  <a:pt x="3907" y="10477"/>
                  <a:pt x="4371" y="10733"/>
                  <a:pt x="4926" y="11045"/>
                </a:cubicBezTo>
                <a:cubicBezTo>
                  <a:pt x="5398" y="10945"/>
                  <a:pt x="6147" y="10874"/>
                  <a:pt x="6669" y="10598"/>
                </a:cubicBezTo>
                <a:cubicBezTo>
                  <a:pt x="8000" y="9903"/>
                  <a:pt x="6484" y="10555"/>
                  <a:pt x="8034" y="9640"/>
                </a:cubicBezTo>
                <a:cubicBezTo>
                  <a:pt x="8808" y="9186"/>
                  <a:pt x="9621" y="8973"/>
                  <a:pt x="10421" y="8746"/>
                </a:cubicBezTo>
                <a:cubicBezTo>
                  <a:pt x="10257" y="9839"/>
                  <a:pt x="9848" y="10612"/>
                  <a:pt x="9549" y="11619"/>
                </a:cubicBezTo>
                <a:cubicBezTo>
                  <a:pt x="9171" y="12896"/>
                  <a:pt x="9238" y="12683"/>
                  <a:pt x="9057" y="13918"/>
                </a:cubicBezTo>
                <a:cubicBezTo>
                  <a:pt x="9082" y="14407"/>
                  <a:pt x="8872" y="15173"/>
                  <a:pt x="9133" y="15386"/>
                </a:cubicBezTo>
                <a:cubicBezTo>
                  <a:pt x="9516" y="15698"/>
                  <a:pt x="9975" y="15202"/>
                  <a:pt x="10383" y="15003"/>
                </a:cubicBezTo>
                <a:cubicBezTo>
                  <a:pt x="11179" y="14620"/>
                  <a:pt x="11920" y="13797"/>
                  <a:pt x="12543" y="12896"/>
                </a:cubicBezTo>
                <a:cubicBezTo>
                  <a:pt x="12429" y="12854"/>
                  <a:pt x="12316" y="12733"/>
                  <a:pt x="12202" y="12768"/>
                </a:cubicBezTo>
                <a:cubicBezTo>
                  <a:pt x="11617" y="12967"/>
                  <a:pt x="11053" y="13726"/>
                  <a:pt x="10611" y="14365"/>
                </a:cubicBezTo>
                <a:cubicBezTo>
                  <a:pt x="10985" y="14435"/>
                  <a:pt x="11297" y="14379"/>
                  <a:pt x="11672" y="14492"/>
                </a:cubicBezTo>
                <a:cubicBezTo>
                  <a:pt x="11634" y="14939"/>
                  <a:pt x="11613" y="15393"/>
                  <a:pt x="11558" y="15833"/>
                </a:cubicBezTo>
                <a:cubicBezTo>
                  <a:pt x="11537" y="16010"/>
                  <a:pt x="11427" y="16166"/>
                  <a:pt x="11444" y="16344"/>
                </a:cubicBezTo>
                <a:cubicBezTo>
                  <a:pt x="11457" y="16507"/>
                  <a:pt x="11571" y="16599"/>
                  <a:pt x="11634" y="16727"/>
                </a:cubicBezTo>
                <a:cubicBezTo>
                  <a:pt x="12147" y="16032"/>
                  <a:pt x="12585" y="15046"/>
                  <a:pt x="13225" y="14684"/>
                </a:cubicBezTo>
                <a:cubicBezTo>
                  <a:pt x="13162" y="15060"/>
                  <a:pt x="13069" y="15400"/>
                  <a:pt x="12998" y="15769"/>
                </a:cubicBezTo>
                <a:cubicBezTo>
                  <a:pt x="13381" y="16705"/>
                  <a:pt x="13187" y="16634"/>
                  <a:pt x="13832" y="16791"/>
                </a:cubicBezTo>
                <a:cubicBezTo>
                  <a:pt x="14274" y="16897"/>
                  <a:pt x="15158" y="17046"/>
                  <a:pt x="15158" y="17046"/>
                </a:cubicBezTo>
                <a:cubicBezTo>
                  <a:pt x="15722" y="17003"/>
                  <a:pt x="17187" y="17635"/>
                  <a:pt x="17318" y="16088"/>
                </a:cubicBezTo>
                <a:cubicBezTo>
                  <a:pt x="16914" y="15578"/>
                  <a:pt x="16589" y="16095"/>
                  <a:pt x="16219" y="16407"/>
                </a:cubicBezTo>
                <a:cubicBezTo>
                  <a:pt x="15996" y="16592"/>
                  <a:pt x="15760" y="16727"/>
                  <a:pt x="15537" y="16918"/>
                </a:cubicBezTo>
                <a:cubicBezTo>
                  <a:pt x="15166" y="17237"/>
                  <a:pt x="14804" y="17599"/>
                  <a:pt x="14438" y="17940"/>
                </a:cubicBezTo>
                <a:cubicBezTo>
                  <a:pt x="14366" y="18004"/>
                  <a:pt x="14168" y="18167"/>
                  <a:pt x="14248" y="18195"/>
                </a:cubicBezTo>
                <a:cubicBezTo>
                  <a:pt x="14497" y="18280"/>
                  <a:pt x="14754" y="18153"/>
                  <a:pt x="15006" y="18131"/>
                </a:cubicBezTo>
                <a:cubicBezTo>
                  <a:pt x="15516" y="17706"/>
                  <a:pt x="15756" y="17564"/>
                  <a:pt x="16181" y="16982"/>
                </a:cubicBezTo>
                <a:cubicBezTo>
                  <a:pt x="16307" y="16812"/>
                  <a:pt x="16421" y="16620"/>
                  <a:pt x="16522" y="16407"/>
                </a:cubicBezTo>
                <a:cubicBezTo>
                  <a:pt x="16585" y="16273"/>
                  <a:pt x="16627" y="16117"/>
                  <a:pt x="16674" y="15961"/>
                </a:cubicBezTo>
                <a:cubicBezTo>
                  <a:pt x="16691" y="15904"/>
                  <a:pt x="16749" y="15762"/>
                  <a:pt x="16712" y="15769"/>
                </a:cubicBezTo>
                <a:cubicBezTo>
                  <a:pt x="16084" y="15875"/>
                  <a:pt x="15625" y="16287"/>
                  <a:pt x="15082" y="16727"/>
                </a:cubicBezTo>
                <a:cubicBezTo>
                  <a:pt x="14834" y="16932"/>
                  <a:pt x="14324" y="17301"/>
                  <a:pt x="14324" y="17301"/>
                </a:cubicBezTo>
                <a:cubicBezTo>
                  <a:pt x="14185" y="17613"/>
                  <a:pt x="14109" y="17635"/>
                  <a:pt x="14476" y="17620"/>
                </a:cubicBezTo>
                <a:cubicBezTo>
                  <a:pt x="15777" y="17578"/>
                  <a:pt x="17078" y="17493"/>
                  <a:pt x="18379" y="17429"/>
                </a:cubicBezTo>
                <a:cubicBezTo>
                  <a:pt x="18354" y="16918"/>
                  <a:pt x="18362" y="16400"/>
                  <a:pt x="18038" y="16216"/>
                </a:cubicBezTo>
                <a:cubicBezTo>
                  <a:pt x="17933" y="16039"/>
                  <a:pt x="17819" y="15840"/>
                  <a:pt x="17697" y="15705"/>
                </a:cubicBezTo>
                <a:cubicBezTo>
                  <a:pt x="17533" y="15528"/>
                  <a:pt x="17335" y="15443"/>
                  <a:pt x="17166" y="15258"/>
                </a:cubicBezTo>
                <a:cubicBezTo>
                  <a:pt x="17040" y="15280"/>
                  <a:pt x="16914" y="15358"/>
                  <a:pt x="16787" y="15322"/>
                </a:cubicBezTo>
                <a:cubicBezTo>
                  <a:pt x="16463" y="15223"/>
                  <a:pt x="16278" y="14584"/>
                  <a:pt x="16143" y="14173"/>
                </a:cubicBezTo>
                <a:cubicBezTo>
                  <a:pt x="16029" y="11485"/>
                  <a:pt x="16396" y="8817"/>
                  <a:pt x="16219" y="6129"/>
                </a:cubicBezTo>
                <a:cubicBezTo>
                  <a:pt x="14939" y="7477"/>
                  <a:pt x="13621" y="9385"/>
                  <a:pt x="12695" y="11428"/>
                </a:cubicBezTo>
                <a:cubicBezTo>
                  <a:pt x="12484" y="11889"/>
                  <a:pt x="12366" y="12449"/>
                  <a:pt x="12202" y="12960"/>
                </a:cubicBezTo>
                <a:cubicBezTo>
                  <a:pt x="11916" y="15124"/>
                  <a:pt x="13832" y="13542"/>
                  <a:pt x="14248" y="13279"/>
                </a:cubicBezTo>
                <a:cubicBezTo>
                  <a:pt x="15756" y="12329"/>
                  <a:pt x="16349" y="11087"/>
                  <a:pt x="17659" y="9257"/>
                </a:cubicBezTo>
                <a:cubicBezTo>
                  <a:pt x="17836" y="9009"/>
                  <a:pt x="17992" y="8711"/>
                  <a:pt x="18152" y="8427"/>
                </a:cubicBezTo>
                <a:cubicBezTo>
                  <a:pt x="18181" y="8370"/>
                  <a:pt x="18269" y="8207"/>
                  <a:pt x="18227" y="8236"/>
                </a:cubicBezTo>
                <a:cubicBezTo>
                  <a:pt x="17204" y="8881"/>
                  <a:pt x="16291" y="9995"/>
                  <a:pt x="15461" y="11172"/>
                </a:cubicBezTo>
                <a:cubicBezTo>
                  <a:pt x="15032" y="11782"/>
                  <a:pt x="14211" y="13088"/>
                  <a:pt x="14211" y="13088"/>
                </a:cubicBezTo>
                <a:cubicBezTo>
                  <a:pt x="14185" y="13322"/>
                  <a:pt x="14143" y="13556"/>
                  <a:pt x="14135" y="13790"/>
                </a:cubicBezTo>
                <a:cubicBezTo>
                  <a:pt x="14131" y="13875"/>
                  <a:pt x="14122" y="14038"/>
                  <a:pt x="14173" y="14045"/>
                </a:cubicBezTo>
                <a:cubicBezTo>
                  <a:pt x="15095" y="14152"/>
                  <a:pt x="16114" y="13712"/>
                  <a:pt x="17015" y="13471"/>
                </a:cubicBezTo>
                <a:cubicBezTo>
                  <a:pt x="17305" y="13393"/>
                  <a:pt x="17596" y="13350"/>
                  <a:pt x="17886" y="13279"/>
                </a:cubicBezTo>
                <a:cubicBezTo>
                  <a:pt x="18114" y="13222"/>
                  <a:pt x="18341" y="13152"/>
                  <a:pt x="18568" y="13088"/>
                </a:cubicBezTo>
                <a:cubicBezTo>
                  <a:pt x="18707" y="13194"/>
                  <a:pt x="19006" y="13152"/>
                  <a:pt x="18985" y="13407"/>
                </a:cubicBezTo>
                <a:cubicBezTo>
                  <a:pt x="18968" y="13591"/>
                  <a:pt x="18299" y="14819"/>
                  <a:pt x="18076" y="15194"/>
                </a:cubicBezTo>
                <a:cubicBezTo>
                  <a:pt x="18438" y="15315"/>
                  <a:pt x="18189" y="15301"/>
                  <a:pt x="18720" y="14875"/>
                </a:cubicBezTo>
                <a:cubicBezTo>
                  <a:pt x="18834" y="14783"/>
                  <a:pt x="18952" y="14712"/>
                  <a:pt x="19061" y="14620"/>
                </a:cubicBezTo>
                <a:cubicBezTo>
                  <a:pt x="19331" y="14393"/>
                  <a:pt x="19592" y="14152"/>
                  <a:pt x="19857" y="13918"/>
                </a:cubicBezTo>
                <a:cubicBezTo>
                  <a:pt x="19937" y="13847"/>
                  <a:pt x="20013" y="13754"/>
                  <a:pt x="20084" y="13662"/>
                </a:cubicBezTo>
                <a:cubicBezTo>
                  <a:pt x="20126" y="13606"/>
                  <a:pt x="20160" y="13407"/>
                  <a:pt x="20198" y="13471"/>
                </a:cubicBezTo>
                <a:cubicBezTo>
                  <a:pt x="20236" y="13535"/>
                  <a:pt x="20147" y="13641"/>
                  <a:pt x="20122" y="13726"/>
                </a:cubicBezTo>
                <a:cubicBezTo>
                  <a:pt x="20429" y="13833"/>
                  <a:pt x="20434" y="13648"/>
                  <a:pt x="20653" y="13279"/>
                </a:cubicBezTo>
                <a:cubicBezTo>
                  <a:pt x="20880" y="12123"/>
                  <a:pt x="19945" y="12031"/>
                  <a:pt x="19554" y="11492"/>
                </a:cubicBezTo>
                <a:cubicBezTo>
                  <a:pt x="19204" y="11009"/>
                  <a:pt x="19053" y="10420"/>
                  <a:pt x="18947" y="9704"/>
                </a:cubicBezTo>
                <a:cubicBezTo>
                  <a:pt x="18960" y="9236"/>
                  <a:pt x="18926" y="8753"/>
                  <a:pt x="18985" y="8300"/>
                </a:cubicBezTo>
                <a:cubicBezTo>
                  <a:pt x="18998" y="8214"/>
                  <a:pt x="19381" y="7689"/>
                  <a:pt x="19402" y="7661"/>
                </a:cubicBezTo>
                <a:cubicBezTo>
                  <a:pt x="19587" y="7441"/>
                  <a:pt x="19811" y="7292"/>
                  <a:pt x="19971" y="7023"/>
                </a:cubicBezTo>
                <a:cubicBezTo>
                  <a:pt x="20055" y="6881"/>
                  <a:pt x="20114" y="6718"/>
                  <a:pt x="20198" y="6576"/>
                </a:cubicBezTo>
                <a:cubicBezTo>
                  <a:pt x="20307" y="6030"/>
                  <a:pt x="20375" y="5845"/>
                  <a:pt x="20236" y="5107"/>
                </a:cubicBezTo>
                <a:cubicBezTo>
                  <a:pt x="20215" y="5001"/>
                  <a:pt x="20105" y="5036"/>
                  <a:pt x="20046" y="4980"/>
                </a:cubicBezTo>
                <a:cubicBezTo>
                  <a:pt x="19747" y="4689"/>
                  <a:pt x="19600" y="4490"/>
                  <a:pt x="19251" y="4405"/>
                </a:cubicBezTo>
                <a:cubicBezTo>
                  <a:pt x="19339" y="4256"/>
                  <a:pt x="19423" y="4100"/>
                  <a:pt x="19516" y="3958"/>
                </a:cubicBezTo>
                <a:cubicBezTo>
                  <a:pt x="19575" y="3866"/>
                  <a:pt x="19722" y="3838"/>
                  <a:pt x="19705" y="3703"/>
                </a:cubicBezTo>
                <a:cubicBezTo>
                  <a:pt x="19684" y="3511"/>
                  <a:pt x="19528" y="3447"/>
                  <a:pt x="19440" y="3320"/>
                </a:cubicBezTo>
                <a:cubicBezTo>
                  <a:pt x="19124" y="3341"/>
                  <a:pt x="18800" y="3263"/>
                  <a:pt x="18493" y="3384"/>
                </a:cubicBezTo>
                <a:cubicBezTo>
                  <a:pt x="18232" y="3483"/>
                  <a:pt x="17996" y="3710"/>
                  <a:pt x="17773" y="3958"/>
                </a:cubicBezTo>
                <a:cubicBezTo>
                  <a:pt x="17221" y="4568"/>
                  <a:pt x="16114" y="5873"/>
                  <a:pt x="15840" y="7023"/>
                </a:cubicBezTo>
                <a:cubicBezTo>
                  <a:pt x="15945" y="7136"/>
                  <a:pt x="16084" y="7143"/>
                  <a:pt x="16181" y="7278"/>
                </a:cubicBezTo>
                <a:cubicBezTo>
                  <a:pt x="16265" y="7392"/>
                  <a:pt x="16307" y="7576"/>
                  <a:pt x="16371" y="7725"/>
                </a:cubicBezTo>
                <a:cubicBezTo>
                  <a:pt x="16206" y="8661"/>
                  <a:pt x="16118" y="9647"/>
                  <a:pt x="15878" y="10534"/>
                </a:cubicBezTo>
                <a:cubicBezTo>
                  <a:pt x="15634" y="11449"/>
                  <a:pt x="15267" y="12258"/>
                  <a:pt x="14931" y="13088"/>
                </a:cubicBezTo>
                <a:cubicBezTo>
                  <a:pt x="14244" y="14790"/>
                  <a:pt x="13701" y="16720"/>
                  <a:pt x="12808" y="18131"/>
                </a:cubicBezTo>
                <a:cubicBezTo>
                  <a:pt x="12109" y="19238"/>
                  <a:pt x="12476" y="18997"/>
                  <a:pt x="11823" y="19217"/>
                </a:cubicBezTo>
                <a:cubicBezTo>
                  <a:pt x="11503" y="19578"/>
                  <a:pt x="11634" y="18465"/>
                  <a:pt x="11672" y="18259"/>
                </a:cubicBezTo>
                <a:cubicBezTo>
                  <a:pt x="11731" y="17911"/>
                  <a:pt x="12194" y="16989"/>
                  <a:pt x="12278" y="16791"/>
                </a:cubicBezTo>
                <a:cubicBezTo>
                  <a:pt x="12615" y="16003"/>
                  <a:pt x="12859" y="15237"/>
                  <a:pt x="12998" y="14301"/>
                </a:cubicBezTo>
                <a:cubicBezTo>
                  <a:pt x="12973" y="14088"/>
                  <a:pt x="13015" y="13818"/>
                  <a:pt x="12922" y="13662"/>
                </a:cubicBezTo>
                <a:cubicBezTo>
                  <a:pt x="12829" y="13506"/>
                  <a:pt x="12674" y="13527"/>
                  <a:pt x="12543" y="13535"/>
                </a:cubicBezTo>
                <a:cubicBezTo>
                  <a:pt x="11949" y="13570"/>
                  <a:pt x="11356" y="13705"/>
                  <a:pt x="10762" y="13790"/>
                </a:cubicBezTo>
                <a:cubicBezTo>
                  <a:pt x="9314" y="15038"/>
                  <a:pt x="9415" y="14840"/>
                  <a:pt x="8109" y="16407"/>
                </a:cubicBezTo>
                <a:cubicBezTo>
                  <a:pt x="7861" y="16705"/>
                  <a:pt x="7613" y="17010"/>
                  <a:pt x="7389" y="17365"/>
                </a:cubicBezTo>
                <a:cubicBezTo>
                  <a:pt x="7196" y="17677"/>
                  <a:pt x="6859" y="18387"/>
                  <a:pt x="6859" y="18387"/>
                </a:cubicBezTo>
                <a:cubicBezTo>
                  <a:pt x="6838" y="18493"/>
                  <a:pt x="6754" y="18720"/>
                  <a:pt x="6935" y="18706"/>
                </a:cubicBezTo>
                <a:cubicBezTo>
                  <a:pt x="7655" y="18642"/>
                  <a:pt x="8375" y="18493"/>
                  <a:pt x="9095" y="18387"/>
                </a:cubicBezTo>
                <a:cubicBezTo>
                  <a:pt x="9288" y="18124"/>
                  <a:pt x="9659" y="17741"/>
                  <a:pt x="8754" y="18067"/>
                </a:cubicBezTo>
                <a:cubicBezTo>
                  <a:pt x="8497" y="18160"/>
                  <a:pt x="8269" y="18401"/>
                  <a:pt x="8034" y="18578"/>
                </a:cubicBezTo>
                <a:cubicBezTo>
                  <a:pt x="6337" y="19869"/>
                  <a:pt x="6863" y="19295"/>
                  <a:pt x="5987" y="20366"/>
                </a:cubicBezTo>
                <a:cubicBezTo>
                  <a:pt x="5937" y="20515"/>
                  <a:pt x="5802" y="20649"/>
                  <a:pt x="5836" y="20813"/>
                </a:cubicBezTo>
                <a:cubicBezTo>
                  <a:pt x="5865" y="20954"/>
                  <a:pt x="6013" y="20898"/>
                  <a:pt x="6101" y="20876"/>
                </a:cubicBezTo>
                <a:cubicBezTo>
                  <a:pt x="6825" y="20692"/>
                  <a:pt x="7566" y="20245"/>
                  <a:pt x="8261" y="19855"/>
                </a:cubicBezTo>
                <a:cubicBezTo>
                  <a:pt x="8417" y="19770"/>
                  <a:pt x="8560" y="19628"/>
                  <a:pt x="8716" y="19536"/>
                </a:cubicBezTo>
                <a:cubicBezTo>
                  <a:pt x="8851" y="19458"/>
                  <a:pt x="9263" y="19238"/>
                  <a:pt x="9133" y="19344"/>
                </a:cubicBezTo>
                <a:cubicBezTo>
                  <a:pt x="8526" y="19855"/>
                  <a:pt x="7819" y="20089"/>
                  <a:pt x="7200" y="20557"/>
                </a:cubicBezTo>
                <a:cubicBezTo>
                  <a:pt x="5819" y="21600"/>
                  <a:pt x="7065" y="20919"/>
                  <a:pt x="6139" y="21387"/>
                </a:cubicBezTo>
                <a:cubicBezTo>
                  <a:pt x="6038" y="21260"/>
                  <a:pt x="5857" y="21217"/>
                  <a:pt x="5836" y="21004"/>
                </a:cubicBezTo>
                <a:cubicBezTo>
                  <a:pt x="5811" y="20735"/>
                  <a:pt x="5975" y="20500"/>
                  <a:pt x="6025" y="20238"/>
                </a:cubicBezTo>
                <a:cubicBezTo>
                  <a:pt x="6114" y="19791"/>
                  <a:pt x="6164" y="19238"/>
                  <a:pt x="6215" y="18770"/>
                </a:cubicBezTo>
                <a:cubicBezTo>
                  <a:pt x="6164" y="18110"/>
                  <a:pt x="6181" y="17422"/>
                  <a:pt x="6063" y="16791"/>
                </a:cubicBezTo>
                <a:cubicBezTo>
                  <a:pt x="6034" y="16627"/>
                  <a:pt x="5891" y="16606"/>
                  <a:pt x="5798" y="16535"/>
                </a:cubicBezTo>
                <a:cubicBezTo>
                  <a:pt x="5436" y="16251"/>
                  <a:pt x="5015" y="16237"/>
                  <a:pt x="4623" y="16152"/>
                </a:cubicBezTo>
                <a:cubicBezTo>
                  <a:pt x="4560" y="16110"/>
                  <a:pt x="4476" y="16117"/>
                  <a:pt x="4434" y="16024"/>
                </a:cubicBezTo>
                <a:cubicBezTo>
                  <a:pt x="4408" y="15975"/>
                  <a:pt x="4438" y="15868"/>
                  <a:pt x="4472" y="15833"/>
                </a:cubicBezTo>
                <a:cubicBezTo>
                  <a:pt x="4699" y="15563"/>
                  <a:pt x="4985" y="15443"/>
                  <a:pt x="5192" y="15131"/>
                </a:cubicBezTo>
                <a:cubicBezTo>
                  <a:pt x="5629" y="14471"/>
                  <a:pt x="5398" y="14748"/>
                  <a:pt x="5874" y="14301"/>
                </a:cubicBezTo>
                <a:cubicBezTo>
                  <a:pt x="5499" y="14145"/>
                  <a:pt x="4644" y="15194"/>
                  <a:pt x="4396" y="15450"/>
                </a:cubicBezTo>
                <a:cubicBezTo>
                  <a:pt x="3596" y="16273"/>
                  <a:pt x="2640" y="17294"/>
                  <a:pt x="2274" y="18833"/>
                </a:cubicBezTo>
                <a:cubicBezTo>
                  <a:pt x="2362" y="19280"/>
                  <a:pt x="2307" y="19358"/>
                  <a:pt x="2691" y="19344"/>
                </a:cubicBezTo>
                <a:cubicBezTo>
                  <a:pt x="3057" y="19330"/>
                  <a:pt x="3423" y="19224"/>
                  <a:pt x="3789" y="19153"/>
                </a:cubicBezTo>
                <a:cubicBezTo>
                  <a:pt x="3941" y="19124"/>
                  <a:pt x="3486" y="19195"/>
                  <a:pt x="3335" y="19217"/>
                </a:cubicBezTo>
                <a:cubicBezTo>
                  <a:pt x="2636" y="19671"/>
                  <a:pt x="1958" y="20352"/>
                  <a:pt x="1213" y="20557"/>
                </a:cubicBezTo>
                <a:cubicBezTo>
                  <a:pt x="1032" y="19642"/>
                  <a:pt x="1095" y="20302"/>
                  <a:pt x="1667" y="18770"/>
                </a:cubicBezTo>
                <a:cubicBezTo>
                  <a:pt x="1895" y="18153"/>
                  <a:pt x="2122" y="17535"/>
                  <a:pt x="2349" y="16918"/>
                </a:cubicBezTo>
                <a:cubicBezTo>
                  <a:pt x="2522" y="16450"/>
                  <a:pt x="2804" y="15450"/>
                  <a:pt x="2804" y="15450"/>
                </a:cubicBezTo>
                <a:cubicBezTo>
                  <a:pt x="2859" y="15031"/>
                  <a:pt x="2821" y="14570"/>
                  <a:pt x="2918" y="14173"/>
                </a:cubicBezTo>
                <a:cubicBezTo>
                  <a:pt x="2939" y="14095"/>
                  <a:pt x="3019" y="14138"/>
                  <a:pt x="3069" y="14109"/>
                </a:cubicBezTo>
                <a:cubicBezTo>
                  <a:pt x="3385" y="13925"/>
                  <a:pt x="3709" y="13769"/>
                  <a:pt x="4017" y="13535"/>
                </a:cubicBezTo>
                <a:cubicBezTo>
                  <a:pt x="4636" y="13066"/>
                  <a:pt x="5229" y="12492"/>
                  <a:pt x="5874" y="12130"/>
                </a:cubicBezTo>
                <a:cubicBezTo>
                  <a:pt x="6724" y="11655"/>
                  <a:pt x="7512" y="11187"/>
                  <a:pt x="8299" y="10470"/>
                </a:cubicBezTo>
                <a:cubicBezTo>
                  <a:pt x="8173" y="10406"/>
                  <a:pt x="8051" y="10229"/>
                  <a:pt x="7920" y="10279"/>
                </a:cubicBezTo>
                <a:cubicBezTo>
                  <a:pt x="7432" y="10463"/>
                  <a:pt x="6223" y="12144"/>
                  <a:pt x="6025" y="12705"/>
                </a:cubicBezTo>
                <a:cubicBezTo>
                  <a:pt x="5987" y="12811"/>
                  <a:pt x="5912" y="12903"/>
                  <a:pt x="5912" y="13024"/>
                </a:cubicBezTo>
                <a:cubicBezTo>
                  <a:pt x="5912" y="13130"/>
                  <a:pt x="5975" y="12839"/>
                  <a:pt x="6025" y="12768"/>
                </a:cubicBezTo>
                <a:cubicBezTo>
                  <a:pt x="6269" y="12428"/>
                  <a:pt x="6535" y="12144"/>
                  <a:pt x="6783" y="11811"/>
                </a:cubicBezTo>
                <a:cubicBezTo>
                  <a:pt x="7040" y="11463"/>
                  <a:pt x="7293" y="11101"/>
                  <a:pt x="7541" y="10726"/>
                </a:cubicBezTo>
                <a:cubicBezTo>
                  <a:pt x="7659" y="10548"/>
                  <a:pt x="7773" y="10350"/>
                  <a:pt x="7882" y="10151"/>
                </a:cubicBezTo>
                <a:cubicBezTo>
                  <a:pt x="7924" y="10073"/>
                  <a:pt x="8051" y="9945"/>
                  <a:pt x="7996" y="9896"/>
                </a:cubicBezTo>
                <a:cubicBezTo>
                  <a:pt x="7912" y="9825"/>
                  <a:pt x="7819" y="9981"/>
                  <a:pt x="7731" y="10023"/>
                </a:cubicBezTo>
                <a:cubicBezTo>
                  <a:pt x="7183" y="10640"/>
                  <a:pt x="6796" y="11130"/>
                  <a:pt x="6442" y="12066"/>
                </a:cubicBezTo>
                <a:cubicBezTo>
                  <a:pt x="6404" y="12279"/>
                  <a:pt x="6316" y="12485"/>
                  <a:pt x="6328" y="12705"/>
                </a:cubicBezTo>
                <a:cubicBezTo>
                  <a:pt x="6333" y="12790"/>
                  <a:pt x="6434" y="12811"/>
                  <a:pt x="6480" y="12768"/>
                </a:cubicBezTo>
                <a:cubicBezTo>
                  <a:pt x="6745" y="12541"/>
                  <a:pt x="6998" y="12017"/>
                  <a:pt x="7162" y="11619"/>
                </a:cubicBezTo>
                <a:cubicBezTo>
                  <a:pt x="7309" y="11265"/>
                  <a:pt x="7579" y="10534"/>
                  <a:pt x="7579" y="10534"/>
                </a:cubicBezTo>
                <a:cubicBezTo>
                  <a:pt x="7621" y="10172"/>
                  <a:pt x="7743" y="9548"/>
                  <a:pt x="7579" y="9193"/>
                </a:cubicBezTo>
                <a:cubicBezTo>
                  <a:pt x="7486" y="8995"/>
                  <a:pt x="6964" y="8959"/>
                  <a:pt x="6859" y="8938"/>
                </a:cubicBezTo>
                <a:cubicBezTo>
                  <a:pt x="5659" y="9073"/>
                  <a:pt x="5360" y="8711"/>
                  <a:pt x="4623" y="9704"/>
                </a:cubicBezTo>
                <a:cubicBezTo>
                  <a:pt x="4686" y="10108"/>
                  <a:pt x="4682" y="10562"/>
                  <a:pt x="4813" y="10917"/>
                </a:cubicBezTo>
                <a:cubicBezTo>
                  <a:pt x="5006" y="11442"/>
                  <a:pt x="5895" y="11825"/>
                  <a:pt x="6215" y="11939"/>
                </a:cubicBezTo>
                <a:cubicBezTo>
                  <a:pt x="6699" y="13570"/>
                  <a:pt x="7651" y="14244"/>
                  <a:pt x="8678" y="14365"/>
                </a:cubicBezTo>
                <a:cubicBezTo>
                  <a:pt x="9945" y="14194"/>
                  <a:pt x="10223" y="14443"/>
                  <a:pt x="11027" y="13088"/>
                </a:cubicBezTo>
                <a:cubicBezTo>
                  <a:pt x="11200" y="12357"/>
                  <a:pt x="10964" y="12222"/>
                  <a:pt x="10611" y="12002"/>
                </a:cubicBezTo>
                <a:cubicBezTo>
                  <a:pt x="9971" y="12144"/>
                  <a:pt x="9415" y="11790"/>
                  <a:pt x="9208" y="12832"/>
                </a:cubicBezTo>
                <a:cubicBezTo>
                  <a:pt x="9629" y="13300"/>
                  <a:pt x="9423" y="13144"/>
                  <a:pt x="10421" y="12322"/>
                </a:cubicBezTo>
                <a:cubicBezTo>
                  <a:pt x="11107" y="11754"/>
                  <a:pt x="11524" y="11151"/>
                  <a:pt x="12088" y="10406"/>
                </a:cubicBezTo>
                <a:cubicBezTo>
                  <a:pt x="12476" y="9888"/>
                  <a:pt x="11415" y="11648"/>
                  <a:pt x="11179" y="12385"/>
                </a:cubicBezTo>
                <a:cubicBezTo>
                  <a:pt x="10855" y="13400"/>
                  <a:pt x="10989" y="12932"/>
                  <a:pt x="10762" y="13790"/>
                </a:cubicBezTo>
                <a:cubicBezTo>
                  <a:pt x="10455" y="13442"/>
                  <a:pt x="10143" y="13017"/>
                  <a:pt x="9777" y="12832"/>
                </a:cubicBezTo>
                <a:cubicBezTo>
                  <a:pt x="9512" y="12698"/>
                  <a:pt x="9011" y="12669"/>
                  <a:pt x="8754" y="12641"/>
                </a:cubicBezTo>
                <a:cubicBezTo>
                  <a:pt x="7844" y="12549"/>
                  <a:pt x="6825" y="12620"/>
                  <a:pt x="5949" y="12130"/>
                </a:cubicBezTo>
                <a:cubicBezTo>
                  <a:pt x="5566" y="10839"/>
                  <a:pt x="6349" y="9867"/>
                  <a:pt x="6897" y="9129"/>
                </a:cubicBezTo>
                <a:cubicBezTo>
                  <a:pt x="7086" y="8874"/>
                  <a:pt x="7465" y="8363"/>
                  <a:pt x="7465" y="8363"/>
                </a:cubicBezTo>
                <a:cubicBezTo>
                  <a:pt x="7541" y="8406"/>
                  <a:pt x="7684" y="8356"/>
                  <a:pt x="7693" y="8491"/>
                </a:cubicBezTo>
                <a:cubicBezTo>
                  <a:pt x="7777" y="10137"/>
                  <a:pt x="7617" y="11364"/>
                  <a:pt x="7465" y="12896"/>
                </a:cubicBezTo>
                <a:cubicBezTo>
                  <a:pt x="7419" y="13989"/>
                  <a:pt x="7322" y="15053"/>
                  <a:pt x="7465" y="16152"/>
                </a:cubicBezTo>
                <a:cubicBezTo>
                  <a:pt x="7516" y="16549"/>
                  <a:pt x="8198" y="17174"/>
                  <a:pt x="8375" y="17301"/>
                </a:cubicBezTo>
                <a:cubicBezTo>
                  <a:pt x="9023" y="17769"/>
                  <a:pt x="9701" y="18089"/>
                  <a:pt x="10345" y="18578"/>
                </a:cubicBezTo>
                <a:cubicBezTo>
                  <a:pt x="10657" y="18812"/>
                  <a:pt x="10960" y="19110"/>
                  <a:pt x="11255" y="19408"/>
                </a:cubicBezTo>
                <a:cubicBezTo>
                  <a:pt x="11309" y="19465"/>
                  <a:pt x="11347" y="19571"/>
                  <a:pt x="11406" y="19600"/>
                </a:cubicBezTo>
                <a:cubicBezTo>
                  <a:pt x="11541" y="19663"/>
                  <a:pt x="11684" y="19642"/>
                  <a:pt x="11823" y="19663"/>
                </a:cubicBezTo>
                <a:cubicBezTo>
                  <a:pt x="13006" y="18628"/>
                  <a:pt x="14581" y="17450"/>
                  <a:pt x="15082" y="15194"/>
                </a:cubicBezTo>
                <a:cubicBezTo>
                  <a:pt x="15032" y="14897"/>
                  <a:pt x="15040" y="14549"/>
                  <a:pt x="14931" y="14301"/>
                </a:cubicBezTo>
                <a:cubicBezTo>
                  <a:pt x="14867" y="14159"/>
                  <a:pt x="14733" y="14159"/>
                  <a:pt x="14627" y="14173"/>
                </a:cubicBezTo>
                <a:cubicBezTo>
                  <a:pt x="14118" y="14230"/>
                  <a:pt x="13617" y="14386"/>
                  <a:pt x="13112" y="14492"/>
                </a:cubicBezTo>
                <a:cubicBezTo>
                  <a:pt x="12716" y="14811"/>
                  <a:pt x="11722" y="15492"/>
                  <a:pt x="11368" y="16088"/>
                </a:cubicBezTo>
                <a:cubicBezTo>
                  <a:pt x="12345" y="16556"/>
                  <a:pt x="13743" y="15592"/>
                  <a:pt x="14248" y="14109"/>
                </a:cubicBezTo>
                <a:cubicBezTo>
                  <a:pt x="14211" y="13939"/>
                  <a:pt x="14223" y="13698"/>
                  <a:pt x="14135" y="13598"/>
                </a:cubicBezTo>
                <a:cubicBezTo>
                  <a:pt x="14008" y="13457"/>
                  <a:pt x="13832" y="13478"/>
                  <a:pt x="13680" y="13471"/>
                </a:cubicBezTo>
                <a:cubicBezTo>
                  <a:pt x="13187" y="13457"/>
                  <a:pt x="12695" y="13513"/>
                  <a:pt x="12202" y="13535"/>
                </a:cubicBezTo>
                <a:cubicBezTo>
                  <a:pt x="10779" y="14031"/>
                  <a:pt x="9364" y="14641"/>
                  <a:pt x="7958" y="15258"/>
                </a:cubicBezTo>
                <a:cubicBezTo>
                  <a:pt x="7701" y="15372"/>
                  <a:pt x="7457" y="15528"/>
                  <a:pt x="7200" y="15641"/>
                </a:cubicBezTo>
                <a:cubicBezTo>
                  <a:pt x="6935" y="15762"/>
                  <a:pt x="6404" y="15961"/>
                  <a:pt x="6404" y="15961"/>
                </a:cubicBezTo>
                <a:cubicBezTo>
                  <a:pt x="5709" y="15180"/>
                  <a:pt x="6476" y="16180"/>
                  <a:pt x="6025" y="13215"/>
                </a:cubicBezTo>
                <a:cubicBezTo>
                  <a:pt x="6000" y="13052"/>
                  <a:pt x="5848" y="13045"/>
                  <a:pt x="5760" y="12960"/>
                </a:cubicBezTo>
                <a:cubicBezTo>
                  <a:pt x="5293" y="12981"/>
                  <a:pt x="4825" y="12974"/>
                  <a:pt x="4358" y="13024"/>
                </a:cubicBezTo>
                <a:cubicBezTo>
                  <a:pt x="4253" y="13038"/>
                  <a:pt x="4101" y="13308"/>
                  <a:pt x="4055" y="13152"/>
                </a:cubicBezTo>
                <a:cubicBezTo>
                  <a:pt x="3996" y="12946"/>
                  <a:pt x="4139" y="12712"/>
                  <a:pt x="4206" y="12513"/>
                </a:cubicBezTo>
                <a:cubicBezTo>
                  <a:pt x="4547" y="11513"/>
                  <a:pt x="4813" y="11172"/>
                  <a:pt x="4964" y="10151"/>
                </a:cubicBezTo>
                <a:cubicBezTo>
                  <a:pt x="4392" y="10016"/>
                  <a:pt x="3832" y="10045"/>
                  <a:pt x="3297" y="10406"/>
                </a:cubicBezTo>
                <a:cubicBezTo>
                  <a:pt x="3217" y="10818"/>
                  <a:pt x="3322" y="10477"/>
                  <a:pt x="3069" y="10279"/>
                </a:cubicBezTo>
                <a:cubicBezTo>
                  <a:pt x="2977" y="10208"/>
                  <a:pt x="2867" y="10236"/>
                  <a:pt x="2766" y="10215"/>
                </a:cubicBezTo>
                <a:cubicBezTo>
                  <a:pt x="2552" y="10236"/>
                  <a:pt x="2316" y="10130"/>
                  <a:pt x="2122" y="10279"/>
                </a:cubicBezTo>
                <a:cubicBezTo>
                  <a:pt x="2051" y="10335"/>
                  <a:pt x="2215" y="10499"/>
                  <a:pt x="2274" y="10598"/>
                </a:cubicBezTo>
                <a:cubicBezTo>
                  <a:pt x="2345" y="10718"/>
                  <a:pt x="2434" y="10796"/>
                  <a:pt x="2501" y="10917"/>
                </a:cubicBezTo>
                <a:cubicBezTo>
                  <a:pt x="2838" y="11520"/>
                  <a:pt x="3288" y="12336"/>
                  <a:pt x="3448" y="13152"/>
                </a:cubicBezTo>
                <a:cubicBezTo>
                  <a:pt x="2998" y="13662"/>
                  <a:pt x="2198" y="12825"/>
                  <a:pt x="1781" y="12385"/>
                </a:cubicBezTo>
                <a:cubicBezTo>
                  <a:pt x="1747" y="12293"/>
                  <a:pt x="1474" y="11612"/>
                  <a:pt x="1478" y="11428"/>
                </a:cubicBezTo>
                <a:cubicBezTo>
                  <a:pt x="1499" y="10740"/>
                  <a:pt x="1507" y="10016"/>
                  <a:pt x="1667" y="9385"/>
                </a:cubicBezTo>
                <a:cubicBezTo>
                  <a:pt x="2080" y="7753"/>
                  <a:pt x="2387" y="7661"/>
                  <a:pt x="2842" y="6576"/>
                </a:cubicBezTo>
                <a:cubicBezTo>
                  <a:pt x="3027" y="6136"/>
                  <a:pt x="3133" y="5469"/>
                  <a:pt x="3448" y="5363"/>
                </a:cubicBezTo>
                <a:cubicBezTo>
                  <a:pt x="3954" y="5420"/>
                  <a:pt x="4648" y="5618"/>
                  <a:pt x="5192" y="5490"/>
                </a:cubicBezTo>
                <a:cubicBezTo>
                  <a:pt x="4876" y="5228"/>
                  <a:pt x="4594" y="5164"/>
                  <a:pt x="4244" y="5107"/>
                </a:cubicBezTo>
                <a:cubicBezTo>
                  <a:pt x="4118" y="5065"/>
                  <a:pt x="3992" y="5008"/>
                  <a:pt x="3865" y="4980"/>
                </a:cubicBezTo>
                <a:cubicBezTo>
                  <a:pt x="3600" y="4923"/>
                  <a:pt x="3069" y="4852"/>
                  <a:pt x="3069" y="4852"/>
                </a:cubicBezTo>
                <a:cubicBezTo>
                  <a:pt x="2935" y="4788"/>
                  <a:pt x="2644" y="4582"/>
                  <a:pt x="2501" y="4788"/>
                </a:cubicBezTo>
                <a:cubicBezTo>
                  <a:pt x="2295" y="5086"/>
                  <a:pt x="2682" y="5171"/>
                  <a:pt x="2691" y="5171"/>
                </a:cubicBezTo>
                <a:cubicBezTo>
                  <a:pt x="2581" y="4242"/>
                  <a:pt x="1886" y="4277"/>
                  <a:pt x="1440" y="4150"/>
                </a:cubicBezTo>
                <a:cubicBezTo>
                  <a:pt x="1326" y="4235"/>
                  <a:pt x="1145" y="4214"/>
                  <a:pt x="1099" y="4405"/>
                </a:cubicBezTo>
                <a:cubicBezTo>
                  <a:pt x="1044" y="4632"/>
                  <a:pt x="1158" y="4880"/>
                  <a:pt x="1213" y="5107"/>
                </a:cubicBezTo>
                <a:cubicBezTo>
                  <a:pt x="1259" y="5292"/>
                  <a:pt x="1402" y="5618"/>
                  <a:pt x="1402" y="5618"/>
                </a:cubicBezTo>
                <a:cubicBezTo>
                  <a:pt x="1440" y="5469"/>
                  <a:pt x="1495" y="5327"/>
                  <a:pt x="1516" y="5171"/>
                </a:cubicBezTo>
                <a:cubicBezTo>
                  <a:pt x="1735" y="3462"/>
                  <a:pt x="1196" y="4107"/>
                  <a:pt x="2842" y="4277"/>
                </a:cubicBezTo>
                <a:cubicBezTo>
                  <a:pt x="3183" y="4384"/>
                  <a:pt x="3520" y="4512"/>
                  <a:pt x="3865" y="4597"/>
                </a:cubicBezTo>
                <a:cubicBezTo>
                  <a:pt x="3996" y="4710"/>
                  <a:pt x="4122" y="4781"/>
                  <a:pt x="4244" y="4916"/>
                </a:cubicBezTo>
                <a:cubicBezTo>
                  <a:pt x="4295" y="5703"/>
                  <a:pt x="4467" y="6845"/>
                  <a:pt x="5002" y="7023"/>
                </a:cubicBezTo>
                <a:cubicBezTo>
                  <a:pt x="5192" y="6959"/>
                  <a:pt x="5389" y="6938"/>
                  <a:pt x="5571" y="6831"/>
                </a:cubicBezTo>
                <a:cubicBezTo>
                  <a:pt x="5987" y="6583"/>
                  <a:pt x="6299" y="5810"/>
                  <a:pt x="6404" y="5107"/>
                </a:cubicBezTo>
                <a:cubicBezTo>
                  <a:pt x="6341" y="4958"/>
                  <a:pt x="6307" y="4760"/>
                  <a:pt x="6215" y="4660"/>
                </a:cubicBezTo>
                <a:cubicBezTo>
                  <a:pt x="6126" y="4568"/>
                  <a:pt x="6013" y="4597"/>
                  <a:pt x="5912" y="4597"/>
                </a:cubicBezTo>
                <a:cubicBezTo>
                  <a:pt x="5558" y="4597"/>
                  <a:pt x="5204" y="4639"/>
                  <a:pt x="4851" y="4660"/>
                </a:cubicBezTo>
                <a:cubicBezTo>
                  <a:pt x="4244" y="5341"/>
                  <a:pt x="4413" y="6278"/>
                  <a:pt x="4851" y="7406"/>
                </a:cubicBezTo>
                <a:cubicBezTo>
                  <a:pt x="5183" y="8257"/>
                  <a:pt x="6008" y="8243"/>
                  <a:pt x="6480" y="8363"/>
                </a:cubicBezTo>
                <a:cubicBezTo>
                  <a:pt x="7225" y="8214"/>
                  <a:pt x="7992" y="8250"/>
                  <a:pt x="8716" y="7916"/>
                </a:cubicBezTo>
                <a:cubicBezTo>
                  <a:pt x="9634" y="7491"/>
                  <a:pt x="10493" y="6143"/>
                  <a:pt x="11065" y="4916"/>
                </a:cubicBezTo>
                <a:cubicBezTo>
                  <a:pt x="11103" y="4703"/>
                  <a:pt x="11221" y="4490"/>
                  <a:pt x="11179" y="4277"/>
                </a:cubicBezTo>
                <a:cubicBezTo>
                  <a:pt x="10973" y="3277"/>
                  <a:pt x="10678" y="3426"/>
                  <a:pt x="10194" y="3320"/>
                </a:cubicBezTo>
                <a:cubicBezTo>
                  <a:pt x="9200" y="3391"/>
                  <a:pt x="8686" y="3015"/>
                  <a:pt x="8034" y="3894"/>
                </a:cubicBezTo>
                <a:cubicBezTo>
                  <a:pt x="7928" y="4597"/>
                  <a:pt x="8585" y="4639"/>
                  <a:pt x="8867" y="4660"/>
                </a:cubicBezTo>
                <a:cubicBezTo>
                  <a:pt x="9587" y="4717"/>
                  <a:pt x="10307" y="4746"/>
                  <a:pt x="11027" y="4788"/>
                </a:cubicBezTo>
                <a:cubicBezTo>
                  <a:pt x="11364" y="5001"/>
                  <a:pt x="11688" y="5285"/>
                  <a:pt x="12013" y="5554"/>
                </a:cubicBezTo>
                <a:cubicBezTo>
                  <a:pt x="12088" y="5427"/>
                  <a:pt x="12223" y="5349"/>
                  <a:pt x="12240" y="5171"/>
                </a:cubicBezTo>
                <a:cubicBezTo>
                  <a:pt x="12278" y="4774"/>
                  <a:pt x="12017" y="4767"/>
                  <a:pt x="11899" y="4724"/>
                </a:cubicBezTo>
                <a:cubicBezTo>
                  <a:pt x="11798" y="4746"/>
                  <a:pt x="11684" y="4703"/>
                  <a:pt x="11596" y="4788"/>
                </a:cubicBezTo>
                <a:cubicBezTo>
                  <a:pt x="11478" y="4902"/>
                  <a:pt x="11617" y="5448"/>
                  <a:pt x="11785" y="5618"/>
                </a:cubicBezTo>
                <a:cubicBezTo>
                  <a:pt x="11916" y="5753"/>
                  <a:pt x="12088" y="5703"/>
                  <a:pt x="12240" y="5746"/>
                </a:cubicBezTo>
                <a:cubicBezTo>
                  <a:pt x="12846" y="5682"/>
                  <a:pt x="13457" y="5689"/>
                  <a:pt x="14059" y="5554"/>
                </a:cubicBezTo>
                <a:cubicBezTo>
                  <a:pt x="14177" y="5526"/>
                  <a:pt x="14842" y="5022"/>
                  <a:pt x="14968" y="4916"/>
                </a:cubicBezTo>
                <a:cubicBezTo>
                  <a:pt x="15495" y="4469"/>
                  <a:pt x="15145" y="4710"/>
                  <a:pt x="14893" y="4852"/>
                </a:cubicBezTo>
                <a:cubicBezTo>
                  <a:pt x="14674" y="5221"/>
                  <a:pt x="14539" y="5533"/>
                  <a:pt x="14400" y="6001"/>
                </a:cubicBezTo>
                <a:cubicBezTo>
                  <a:pt x="14451" y="6384"/>
                  <a:pt x="14442" y="6803"/>
                  <a:pt x="14552" y="7150"/>
                </a:cubicBezTo>
                <a:cubicBezTo>
                  <a:pt x="14598" y="7292"/>
                  <a:pt x="14728" y="7285"/>
                  <a:pt x="14817" y="7342"/>
                </a:cubicBezTo>
                <a:cubicBezTo>
                  <a:pt x="15040" y="7484"/>
                  <a:pt x="15272" y="7533"/>
                  <a:pt x="15499" y="7661"/>
                </a:cubicBezTo>
                <a:cubicBezTo>
                  <a:pt x="15701" y="7491"/>
                  <a:pt x="15865" y="7377"/>
                  <a:pt x="16029" y="7087"/>
                </a:cubicBezTo>
                <a:cubicBezTo>
                  <a:pt x="16396" y="6420"/>
                  <a:pt x="16455" y="5412"/>
                  <a:pt x="16636" y="4597"/>
                </a:cubicBezTo>
                <a:cubicBezTo>
                  <a:pt x="16573" y="3526"/>
                  <a:pt x="16703" y="3575"/>
                  <a:pt x="15613" y="4277"/>
                </a:cubicBezTo>
                <a:cubicBezTo>
                  <a:pt x="15103" y="4604"/>
                  <a:pt x="14636" y="5263"/>
                  <a:pt x="14324" y="6001"/>
                </a:cubicBezTo>
                <a:cubicBezTo>
                  <a:pt x="14286" y="6193"/>
                  <a:pt x="14164" y="6625"/>
                  <a:pt x="14286" y="6831"/>
                </a:cubicBezTo>
                <a:cubicBezTo>
                  <a:pt x="14349" y="6938"/>
                  <a:pt x="14463" y="6874"/>
                  <a:pt x="14552" y="6895"/>
                </a:cubicBezTo>
                <a:cubicBezTo>
                  <a:pt x="15019" y="6852"/>
                  <a:pt x="15486" y="6852"/>
                  <a:pt x="15954" y="6767"/>
                </a:cubicBezTo>
                <a:cubicBezTo>
                  <a:pt x="16084" y="6746"/>
                  <a:pt x="16215" y="6682"/>
                  <a:pt x="16333" y="6576"/>
                </a:cubicBezTo>
                <a:cubicBezTo>
                  <a:pt x="16459" y="6462"/>
                  <a:pt x="16674" y="6129"/>
                  <a:pt x="16674" y="6129"/>
                </a:cubicBezTo>
                <a:cubicBezTo>
                  <a:pt x="16796" y="5313"/>
                  <a:pt x="16421" y="5469"/>
                  <a:pt x="16067" y="5427"/>
                </a:cubicBezTo>
                <a:cubicBezTo>
                  <a:pt x="15120" y="5448"/>
                  <a:pt x="14168" y="5320"/>
                  <a:pt x="13225" y="5490"/>
                </a:cubicBezTo>
                <a:cubicBezTo>
                  <a:pt x="12371" y="5639"/>
                  <a:pt x="11356" y="6214"/>
                  <a:pt x="10535" y="6831"/>
                </a:cubicBezTo>
                <a:cubicBezTo>
                  <a:pt x="10375" y="7165"/>
                  <a:pt x="10282" y="7427"/>
                  <a:pt x="10232" y="7853"/>
                </a:cubicBezTo>
                <a:cubicBezTo>
                  <a:pt x="10257" y="8214"/>
                  <a:pt x="10232" y="8597"/>
                  <a:pt x="10307" y="8938"/>
                </a:cubicBezTo>
                <a:cubicBezTo>
                  <a:pt x="10396" y="9349"/>
                  <a:pt x="10931" y="9534"/>
                  <a:pt x="11141" y="9576"/>
                </a:cubicBezTo>
                <a:cubicBezTo>
                  <a:pt x="11739" y="9073"/>
                  <a:pt x="11798" y="9158"/>
                  <a:pt x="11937" y="8108"/>
                </a:cubicBezTo>
                <a:cubicBezTo>
                  <a:pt x="11836" y="7533"/>
                  <a:pt x="11827" y="6888"/>
                  <a:pt x="11634" y="6384"/>
                </a:cubicBezTo>
                <a:cubicBezTo>
                  <a:pt x="11482" y="5987"/>
                  <a:pt x="11192" y="5803"/>
                  <a:pt x="10952" y="5554"/>
                </a:cubicBezTo>
                <a:cubicBezTo>
                  <a:pt x="10556" y="5143"/>
                  <a:pt x="10160" y="4724"/>
                  <a:pt x="9739" y="4405"/>
                </a:cubicBezTo>
                <a:cubicBezTo>
                  <a:pt x="7958" y="3050"/>
                  <a:pt x="6989" y="2476"/>
                  <a:pt x="5229" y="1979"/>
                </a:cubicBezTo>
                <a:cubicBezTo>
                  <a:pt x="4926" y="2086"/>
                  <a:pt x="4535" y="1922"/>
                  <a:pt x="4320" y="2298"/>
                </a:cubicBezTo>
                <a:cubicBezTo>
                  <a:pt x="4000" y="2866"/>
                  <a:pt x="4623" y="4320"/>
                  <a:pt x="4775" y="4597"/>
                </a:cubicBezTo>
                <a:cubicBezTo>
                  <a:pt x="5356" y="5682"/>
                  <a:pt x="6097" y="6320"/>
                  <a:pt x="6897" y="6767"/>
                </a:cubicBezTo>
                <a:cubicBezTo>
                  <a:pt x="7200" y="6703"/>
                  <a:pt x="7516" y="6732"/>
                  <a:pt x="7806" y="6576"/>
                </a:cubicBezTo>
                <a:cubicBezTo>
                  <a:pt x="7869" y="6540"/>
                  <a:pt x="7857" y="6363"/>
                  <a:pt x="7844" y="6257"/>
                </a:cubicBezTo>
                <a:cubicBezTo>
                  <a:pt x="7571" y="3682"/>
                  <a:pt x="7718" y="3731"/>
                  <a:pt x="6669" y="2554"/>
                </a:cubicBezTo>
                <a:cubicBezTo>
                  <a:pt x="5996" y="3384"/>
                  <a:pt x="6013" y="3036"/>
                  <a:pt x="6480" y="5171"/>
                </a:cubicBezTo>
                <a:cubicBezTo>
                  <a:pt x="6855" y="6881"/>
                  <a:pt x="8042" y="8839"/>
                  <a:pt x="9095" y="9321"/>
                </a:cubicBezTo>
                <a:cubicBezTo>
                  <a:pt x="9259" y="9257"/>
                  <a:pt x="9533" y="9399"/>
                  <a:pt x="9587" y="9129"/>
                </a:cubicBezTo>
                <a:cubicBezTo>
                  <a:pt x="9861" y="7739"/>
                  <a:pt x="9352" y="6987"/>
                  <a:pt x="8754" y="6384"/>
                </a:cubicBezTo>
                <a:cubicBezTo>
                  <a:pt x="7705" y="5320"/>
                  <a:pt x="6589" y="4824"/>
                  <a:pt x="5381" y="4724"/>
                </a:cubicBezTo>
                <a:cubicBezTo>
                  <a:pt x="5040" y="4852"/>
                  <a:pt x="4669" y="4845"/>
                  <a:pt x="4358" y="5107"/>
                </a:cubicBezTo>
                <a:cubicBezTo>
                  <a:pt x="3819" y="5561"/>
                  <a:pt x="3701" y="7008"/>
                  <a:pt x="3600" y="7853"/>
                </a:cubicBezTo>
                <a:cubicBezTo>
                  <a:pt x="3688" y="8683"/>
                  <a:pt x="3705" y="9541"/>
                  <a:pt x="3865" y="10342"/>
                </a:cubicBezTo>
                <a:cubicBezTo>
                  <a:pt x="4202" y="12009"/>
                  <a:pt x="5364" y="12627"/>
                  <a:pt x="6253" y="12960"/>
                </a:cubicBezTo>
                <a:cubicBezTo>
                  <a:pt x="6632" y="12896"/>
                  <a:pt x="7015" y="12896"/>
                  <a:pt x="7389" y="12768"/>
                </a:cubicBezTo>
                <a:cubicBezTo>
                  <a:pt x="7941" y="12577"/>
                  <a:pt x="8000" y="11272"/>
                  <a:pt x="8072" y="10534"/>
                </a:cubicBezTo>
                <a:cubicBezTo>
                  <a:pt x="8021" y="10066"/>
                  <a:pt x="8025" y="9569"/>
                  <a:pt x="7920" y="9129"/>
                </a:cubicBezTo>
                <a:cubicBezTo>
                  <a:pt x="7735" y="8328"/>
                  <a:pt x="7263" y="7987"/>
                  <a:pt x="6821" y="7853"/>
                </a:cubicBezTo>
                <a:cubicBezTo>
                  <a:pt x="5789" y="7966"/>
                  <a:pt x="5659" y="7562"/>
                  <a:pt x="5267" y="8874"/>
                </a:cubicBezTo>
                <a:cubicBezTo>
                  <a:pt x="5242" y="9066"/>
                  <a:pt x="5187" y="9250"/>
                  <a:pt x="5192" y="9449"/>
                </a:cubicBezTo>
                <a:cubicBezTo>
                  <a:pt x="5200" y="10023"/>
                  <a:pt x="5200" y="10619"/>
                  <a:pt x="5305" y="11172"/>
                </a:cubicBezTo>
                <a:cubicBezTo>
                  <a:pt x="5440" y="11860"/>
                  <a:pt x="6345" y="11967"/>
                  <a:pt x="6669" y="12002"/>
                </a:cubicBezTo>
                <a:cubicBezTo>
                  <a:pt x="7048" y="11960"/>
                  <a:pt x="7436" y="12024"/>
                  <a:pt x="7806" y="11875"/>
                </a:cubicBezTo>
                <a:cubicBezTo>
                  <a:pt x="8042" y="11782"/>
                  <a:pt x="8244" y="11513"/>
                  <a:pt x="8451" y="11300"/>
                </a:cubicBezTo>
                <a:cubicBezTo>
                  <a:pt x="9162" y="10569"/>
                  <a:pt x="9461" y="10059"/>
                  <a:pt x="9777" y="8810"/>
                </a:cubicBezTo>
                <a:cubicBezTo>
                  <a:pt x="9802" y="8470"/>
                  <a:pt x="9869" y="8129"/>
                  <a:pt x="9853" y="7789"/>
                </a:cubicBezTo>
                <a:cubicBezTo>
                  <a:pt x="9832" y="7328"/>
                  <a:pt x="9802" y="6845"/>
                  <a:pt x="9663" y="6448"/>
                </a:cubicBezTo>
                <a:cubicBezTo>
                  <a:pt x="9301" y="5398"/>
                  <a:pt x="8282" y="5412"/>
                  <a:pt x="7693" y="5363"/>
                </a:cubicBezTo>
                <a:cubicBezTo>
                  <a:pt x="7276" y="5427"/>
                  <a:pt x="6842" y="5341"/>
                  <a:pt x="6442" y="5554"/>
                </a:cubicBezTo>
                <a:cubicBezTo>
                  <a:pt x="5726" y="5937"/>
                  <a:pt x="5309" y="7406"/>
                  <a:pt x="5040" y="8427"/>
                </a:cubicBezTo>
                <a:cubicBezTo>
                  <a:pt x="5015" y="8768"/>
                  <a:pt x="4968" y="9108"/>
                  <a:pt x="4964" y="9449"/>
                </a:cubicBezTo>
                <a:cubicBezTo>
                  <a:pt x="4956" y="9981"/>
                  <a:pt x="4922" y="10527"/>
                  <a:pt x="5002" y="11045"/>
                </a:cubicBezTo>
                <a:cubicBezTo>
                  <a:pt x="5162" y="12073"/>
                  <a:pt x="6472" y="12222"/>
                  <a:pt x="6859" y="12322"/>
                </a:cubicBezTo>
                <a:cubicBezTo>
                  <a:pt x="7604" y="12173"/>
                  <a:pt x="8371" y="12208"/>
                  <a:pt x="9095" y="11875"/>
                </a:cubicBezTo>
                <a:cubicBezTo>
                  <a:pt x="10244" y="11343"/>
                  <a:pt x="11229" y="9555"/>
                  <a:pt x="11937" y="8044"/>
                </a:cubicBezTo>
                <a:cubicBezTo>
                  <a:pt x="12114" y="7271"/>
                  <a:pt x="12328" y="6434"/>
                  <a:pt x="12013" y="5618"/>
                </a:cubicBezTo>
                <a:cubicBezTo>
                  <a:pt x="11861" y="5228"/>
                  <a:pt x="11326" y="5029"/>
                  <a:pt x="11103" y="4916"/>
                </a:cubicBezTo>
                <a:cubicBezTo>
                  <a:pt x="10712" y="5001"/>
                  <a:pt x="10303" y="4958"/>
                  <a:pt x="9928" y="5171"/>
                </a:cubicBezTo>
                <a:cubicBezTo>
                  <a:pt x="9465" y="5441"/>
                  <a:pt x="9305" y="6682"/>
                  <a:pt x="9208" y="7342"/>
                </a:cubicBezTo>
                <a:cubicBezTo>
                  <a:pt x="9234" y="7789"/>
                  <a:pt x="9183" y="8264"/>
                  <a:pt x="9284" y="8683"/>
                </a:cubicBezTo>
                <a:cubicBezTo>
                  <a:pt x="9491" y="9541"/>
                  <a:pt x="10265" y="9690"/>
                  <a:pt x="10648" y="9896"/>
                </a:cubicBezTo>
                <a:cubicBezTo>
                  <a:pt x="11583" y="9853"/>
                  <a:pt x="12526" y="9981"/>
                  <a:pt x="13453" y="9768"/>
                </a:cubicBezTo>
                <a:cubicBezTo>
                  <a:pt x="14383" y="9555"/>
                  <a:pt x="15528" y="8519"/>
                  <a:pt x="16295" y="7597"/>
                </a:cubicBezTo>
                <a:cubicBezTo>
                  <a:pt x="16476" y="6930"/>
                  <a:pt x="16800" y="5987"/>
                  <a:pt x="16484" y="5235"/>
                </a:cubicBezTo>
                <a:cubicBezTo>
                  <a:pt x="16396" y="5022"/>
                  <a:pt x="16206" y="5022"/>
                  <a:pt x="16067" y="4916"/>
                </a:cubicBezTo>
                <a:cubicBezTo>
                  <a:pt x="15549" y="5001"/>
                  <a:pt x="15015" y="4937"/>
                  <a:pt x="14514" y="5171"/>
                </a:cubicBezTo>
                <a:cubicBezTo>
                  <a:pt x="12291" y="6200"/>
                  <a:pt x="10947" y="10108"/>
                  <a:pt x="10232" y="13471"/>
                </a:cubicBezTo>
                <a:cubicBezTo>
                  <a:pt x="10189" y="14521"/>
                  <a:pt x="9966" y="15961"/>
                  <a:pt x="10459" y="16791"/>
                </a:cubicBezTo>
                <a:cubicBezTo>
                  <a:pt x="10686" y="17174"/>
                  <a:pt x="10964" y="17230"/>
                  <a:pt x="11255" y="17365"/>
                </a:cubicBezTo>
                <a:cubicBezTo>
                  <a:pt x="12253" y="17074"/>
                  <a:pt x="12602" y="17372"/>
                  <a:pt x="13036" y="16088"/>
                </a:cubicBezTo>
                <a:cubicBezTo>
                  <a:pt x="12960" y="15939"/>
                  <a:pt x="12926" y="15648"/>
                  <a:pt x="12808" y="15641"/>
                </a:cubicBezTo>
                <a:cubicBezTo>
                  <a:pt x="12008" y="15570"/>
                  <a:pt x="11571" y="15861"/>
                  <a:pt x="11027" y="16599"/>
                </a:cubicBezTo>
                <a:cubicBezTo>
                  <a:pt x="10989" y="16705"/>
                  <a:pt x="10897" y="16798"/>
                  <a:pt x="10914" y="16918"/>
                </a:cubicBezTo>
                <a:cubicBezTo>
                  <a:pt x="10931" y="17053"/>
                  <a:pt x="11023" y="17174"/>
                  <a:pt x="11103" y="17174"/>
                </a:cubicBezTo>
                <a:cubicBezTo>
                  <a:pt x="11448" y="17174"/>
                  <a:pt x="11785" y="17003"/>
                  <a:pt x="12126" y="16918"/>
                </a:cubicBezTo>
                <a:cubicBezTo>
                  <a:pt x="12484" y="16556"/>
                  <a:pt x="12825" y="16173"/>
                  <a:pt x="13187" y="15833"/>
                </a:cubicBezTo>
                <a:cubicBezTo>
                  <a:pt x="13478" y="15251"/>
                  <a:pt x="13638" y="14627"/>
                  <a:pt x="13794" y="13918"/>
                </a:cubicBezTo>
                <a:cubicBezTo>
                  <a:pt x="13478" y="12847"/>
                  <a:pt x="13718" y="14506"/>
                  <a:pt x="13832" y="14684"/>
                </a:cubicBezTo>
                <a:cubicBezTo>
                  <a:pt x="13983" y="14925"/>
                  <a:pt x="14349" y="14960"/>
                  <a:pt x="14552" y="15003"/>
                </a:cubicBezTo>
                <a:cubicBezTo>
                  <a:pt x="14741" y="15535"/>
                  <a:pt x="14813" y="15514"/>
                  <a:pt x="15196" y="15641"/>
                </a:cubicBezTo>
                <a:cubicBezTo>
                  <a:pt x="17116" y="15450"/>
                  <a:pt x="17461" y="16010"/>
                  <a:pt x="18606" y="14428"/>
                </a:cubicBezTo>
                <a:cubicBezTo>
                  <a:pt x="18914" y="12868"/>
                  <a:pt x="18653" y="10988"/>
                  <a:pt x="17697" y="10342"/>
                </a:cubicBezTo>
                <a:cubicBezTo>
                  <a:pt x="17507" y="10513"/>
                  <a:pt x="17280" y="10598"/>
                  <a:pt x="17128" y="10853"/>
                </a:cubicBezTo>
                <a:cubicBezTo>
                  <a:pt x="17011" y="11052"/>
                  <a:pt x="16989" y="11974"/>
                  <a:pt x="16977" y="12194"/>
                </a:cubicBezTo>
                <a:cubicBezTo>
                  <a:pt x="17057" y="13194"/>
                  <a:pt x="16956" y="13393"/>
                  <a:pt x="17545" y="13535"/>
                </a:cubicBezTo>
                <a:cubicBezTo>
                  <a:pt x="17709" y="13449"/>
                  <a:pt x="17886" y="13414"/>
                  <a:pt x="18038" y="13279"/>
                </a:cubicBezTo>
                <a:cubicBezTo>
                  <a:pt x="18404" y="12953"/>
                  <a:pt x="18585" y="12201"/>
                  <a:pt x="18758" y="11619"/>
                </a:cubicBezTo>
                <a:cubicBezTo>
                  <a:pt x="18863" y="10208"/>
                  <a:pt x="19027" y="8902"/>
                  <a:pt x="19061" y="7470"/>
                </a:cubicBezTo>
                <a:cubicBezTo>
                  <a:pt x="18897" y="5086"/>
                  <a:pt x="19305" y="3689"/>
                  <a:pt x="18189" y="2745"/>
                </a:cubicBezTo>
                <a:cubicBezTo>
                  <a:pt x="17322" y="2816"/>
                  <a:pt x="17335" y="2476"/>
                  <a:pt x="17242" y="3703"/>
                </a:cubicBezTo>
                <a:cubicBezTo>
                  <a:pt x="17318" y="4043"/>
                  <a:pt x="17347" y="4426"/>
                  <a:pt x="17469" y="4724"/>
                </a:cubicBezTo>
                <a:cubicBezTo>
                  <a:pt x="17533" y="4880"/>
                  <a:pt x="18017" y="5022"/>
                  <a:pt x="18076" y="5044"/>
                </a:cubicBezTo>
                <a:cubicBezTo>
                  <a:pt x="18328" y="4958"/>
                  <a:pt x="18598" y="4966"/>
                  <a:pt x="18834" y="4788"/>
                </a:cubicBezTo>
                <a:cubicBezTo>
                  <a:pt x="18926" y="4717"/>
                  <a:pt x="18943" y="4497"/>
                  <a:pt x="18985" y="4341"/>
                </a:cubicBezTo>
                <a:cubicBezTo>
                  <a:pt x="19061" y="4043"/>
                  <a:pt x="19166" y="3348"/>
                  <a:pt x="19213" y="3064"/>
                </a:cubicBezTo>
                <a:cubicBezTo>
                  <a:pt x="19200" y="2532"/>
                  <a:pt x="19238" y="1993"/>
                  <a:pt x="19175" y="1468"/>
                </a:cubicBezTo>
                <a:cubicBezTo>
                  <a:pt x="19133" y="1114"/>
                  <a:pt x="18518" y="986"/>
                  <a:pt x="18379" y="958"/>
                </a:cubicBezTo>
                <a:cubicBezTo>
                  <a:pt x="17676" y="1021"/>
                  <a:pt x="17558" y="1050"/>
                  <a:pt x="16977" y="1596"/>
                </a:cubicBezTo>
                <a:cubicBezTo>
                  <a:pt x="16682" y="2164"/>
                  <a:pt x="16686" y="2057"/>
                  <a:pt x="16522" y="2809"/>
                </a:cubicBezTo>
                <a:cubicBezTo>
                  <a:pt x="16455" y="3114"/>
                  <a:pt x="16497" y="3476"/>
                  <a:pt x="16408" y="3767"/>
                </a:cubicBezTo>
                <a:cubicBezTo>
                  <a:pt x="16333" y="4008"/>
                  <a:pt x="16265" y="4355"/>
                  <a:pt x="16105" y="4405"/>
                </a:cubicBezTo>
                <a:cubicBezTo>
                  <a:pt x="15423" y="4625"/>
                  <a:pt x="14716" y="4490"/>
                  <a:pt x="14021" y="4533"/>
                </a:cubicBezTo>
                <a:cubicBezTo>
                  <a:pt x="12552" y="5278"/>
                  <a:pt x="11099" y="6143"/>
                  <a:pt x="9701" y="7214"/>
                </a:cubicBezTo>
                <a:cubicBezTo>
                  <a:pt x="9638" y="7526"/>
                  <a:pt x="9613" y="7505"/>
                  <a:pt x="9928" y="7214"/>
                </a:cubicBezTo>
                <a:cubicBezTo>
                  <a:pt x="10459" y="6725"/>
                  <a:pt x="10383" y="6803"/>
                  <a:pt x="10724" y="6320"/>
                </a:cubicBezTo>
                <a:cubicBezTo>
                  <a:pt x="10771" y="5788"/>
                  <a:pt x="10909" y="5391"/>
                  <a:pt x="10952" y="4852"/>
                </a:cubicBezTo>
                <a:cubicBezTo>
                  <a:pt x="10888" y="4512"/>
                  <a:pt x="10880" y="4128"/>
                  <a:pt x="10762" y="3831"/>
                </a:cubicBezTo>
                <a:cubicBezTo>
                  <a:pt x="10678" y="3625"/>
                  <a:pt x="10518" y="3547"/>
                  <a:pt x="10383" y="3447"/>
                </a:cubicBezTo>
                <a:cubicBezTo>
                  <a:pt x="9848" y="3036"/>
                  <a:pt x="9335" y="2454"/>
                  <a:pt x="8754" y="2298"/>
                </a:cubicBezTo>
                <a:cubicBezTo>
                  <a:pt x="8198" y="2149"/>
                  <a:pt x="7086" y="1851"/>
                  <a:pt x="7086" y="1851"/>
                </a:cubicBezTo>
                <a:cubicBezTo>
                  <a:pt x="6808" y="1894"/>
                  <a:pt x="6514" y="1809"/>
                  <a:pt x="6253" y="1979"/>
                </a:cubicBezTo>
                <a:cubicBezTo>
                  <a:pt x="6168" y="2036"/>
                  <a:pt x="6206" y="2277"/>
                  <a:pt x="6215" y="2426"/>
                </a:cubicBezTo>
                <a:cubicBezTo>
                  <a:pt x="6307" y="3809"/>
                  <a:pt x="6657" y="4604"/>
                  <a:pt x="7389" y="5299"/>
                </a:cubicBezTo>
                <a:cubicBezTo>
                  <a:pt x="8728" y="6569"/>
                  <a:pt x="9731" y="7001"/>
                  <a:pt x="11217" y="7278"/>
                </a:cubicBezTo>
                <a:cubicBezTo>
                  <a:pt x="11318" y="7257"/>
                  <a:pt x="11444" y="7328"/>
                  <a:pt x="11520" y="7214"/>
                </a:cubicBezTo>
                <a:cubicBezTo>
                  <a:pt x="11629" y="7058"/>
                  <a:pt x="11347" y="6661"/>
                  <a:pt x="11331" y="6640"/>
                </a:cubicBezTo>
                <a:cubicBezTo>
                  <a:pt x="11208" y="6476"/>
                  <a:pt x="11082" y="6327"/>
                  <a:pt x="10952" y="6193"/>
                </a:cubicBezTo>
                <a:cubicBezTo>
                  <a:pt x="10160" y="5370"/>
                  <a:pt x="9352" y="4902"/>
                  <a:pt x="8451" y="4597"/>
                </a:cubicBezTo>
                <a:cubicBezTo>
                  <a:pt x="7107" y="4689"/>
                  <a:pt x="6821" y="4121"/>
                  <a:pt x="6177" y="5427"/>
                </a:cubicBezTo>
                <a:cubicBezTo>
                  <a:pt x="6122" y="5696"/>
                  <a:pt x="5966" y="6278"/>
                  <a:pt x="6177" y="6512"/>
                </a:cubicBezTo>
                <a:cubicBezTo>
                  <a:pt x="6265" y="6611"/>
                  <a:pt x="6354" y="6299"/>
                  <a:pt x="6442" y="6193"/>
                </a:cubicBezTo>
                <a:cubicBezTo>
                  <a:pt x="7112" y="4214"/>
                  <a:pt x="5373" y="3469"/>
                  <a:pt x="4547" y="3256"/>
                </a:cubicBezTo>
                <a:cubicBezTo>
                  <a:pt x="4295" y="3192"/>
                  <a:pt x="4042" y="3157"/>
                  <a:pt x="3789" y="3128"/>
                </a:cubicBezTo>
                <a:cubicBezTo>
                  <a:pt x="3398" y="3093"/>
                  <a:pt x="3006" y="3086"/>
                  <a:pt x="2615" y="3064"/>
                </a:cubicBezTo>
                <a:cubicBezTo>
                  <a:pt x="2312" y="3086"/>
                  <a:pt x="1992" y="2958"/>
                  <a:pt x="1705" y="3128"/>
                </a:cubicBezTo>
                <a:cubicBezTo>
                  <a:pt x="1604" y="3192"/>
                  <a:pt x="1874" y="3369"/>
                  <a:pt x="1971" y="3447"/>
                </a:cubicBezTo>
                <a:cubicBezTo>
                  <a:pt x="2063" y="3518"/>
                  <a:pt x="2173" y="3540"/>
                  <a:pt x="2274" y="3575"/>
                </a:cubicBezTo>
                <a:cubicBezTo>
                  <a:pt x="2602" y="3696"/>
                  <a:pt x="2931" y="3760"/>
                  <a:pt x="3259" y="3894"/>
                </a:cubicBezTo>
                <a:cubicBezTo>
                  <a:pt x="3272" y="4022"/>
                  <a:pt x="3293" y="4150"/>
                  <a:pt x="3297" y="4277"/>
                </a:cubicBezTo>
                <a:cubicBezTo>
                  <a:pt x="3368" y="6299"/>
                  <a:pt x="3381" y="8328"/>
                  <a:pt x="3486" y="10342"/>
                </a:cubicBezTo>
                <a:cubicBezTo>
                  <a:pt x="3571" y="11931"/>
                  <a:pt x="4223" y="13237"/>
                  <a:pt x="4358" y="14811"/>
                </a:cubicBezTo>
                <a:cubicBezTo>
                  <a:pt x="4337" y="14932"/>
                  <a:pt x="4312" y="15641"/>
                  <a:pt x="4093" y="15131"/>
                </a:cubicBezTo>
                <a:cubicBezTo>
                  <a:pt x="4021" y="14967"/>
                  <a:pt x="4055" y="14712"/>
                  <a:pt x="3979" y="14556"/>
                </a:cubicBezTo>
                <a:cubicBezTo>
                  <a:pt x="3865" y="14322"/>
                  <a:pt x="3638" y="13854"/>
                  <a:pt x="3638" y="13854"/>
                </a:cubicBezTo>
                <a:cubicBezTo>
                  <a:pt x="3545" y="13393"/>
                  <a:pt x="3183" y="13634"/>
                  <a:pt x="2956" y="13662"/>
                </a:cubicBezTo>
                <a:cubicBezTo>
                  <a:pt x="2813" y="14024"/>
                  <a:pt x="2741" y="14265"/>
                  <a:pt x="2691" y="14684"/>
                </a:cubicBezTo>
                <a:cubicBezTo>
                  <a:pt x="2733" y="15670"/>
                  <a:pt x="2602" y="15819"/>
                  <a:pt x="3145" y="15705"/>
                </a:cubicBezTo>
                <a:cubicBezTo>
                  <a:pt x="3208" y="15379"/>
                  <a:pt x="3293" y="15046"/>
                  <a:pt x="3259" y="14684"/>
                </a:cubicBezTo>
                <a:cubicBezTo>
                  <a:pt x="3204" y="14116"/>
                  <a:pt x="3137" y="13542"/>
                  <a:pt x="2994" y="13024"/>
                </a:cubicBezTo>
                <a:cubicBezTo>
                  <a:pt x="2762" y="12166"/>
                  <a:pt x="2021" y="12009"/>
                  <a:pt x="1554" y="11939"/>
                </a:cubicBezTo>
                <a:cubicBezTo>
                  <a:pt x="884" y="12166"/>
                  <a:pt x="813" y="11981"/>
                  <a:pt x="531" y="12768"/>
                </a:cubicBezTo>
                <a:cubicBezTo>
                  <a:pt x="463" y="13442"/>
                  <a:pt x="434" y="13478"/>
                  <a:pt x="644" y="14428"/>
                </a:cubicBezTo>
                <a:cubicBezTo>
                  <a:pt x="674" y="14556"/>
                  <a:pt x="766" y="14606"/>
                  <a:pt x="834" y="14684"/>
                </a:cubicBezTo>
                <a:cubicBezTo>
                  <a:pt x="1217" y="15152"/>
                  <a:pt x="1621" y="15244"/>
                  <a:pt x="2084" y="15322"/>
                </a:cubicBezTo>
                <a:cubicBezTo>
                  <a:pt x="2253" y="15414"/>
                  <a:pt x="2472" y="15273"/>
                  <a:pt x="2615" y="15450"/>
                </a:cubicBezTo>
                <a:cubicBezTo>
                  <a:pt x="2686" y="15542"/>
                  <a:pt x="2434" y="15521"/>
                  <a:pt x="2349" y="15578"/>
                </a:cubicBezTo>
                <a:cubicBezTo>
                  <a:pt x="2219" y="15670"/>
                  <a:pt x="1971" y="15897"/>
                  <a:pt x="1971" y="15897"/>
                </a:cubicBezTo>
                <a:cubicBezTo>
                  <a:pt x="1819" y="16237"/>
                  <a:pt x="1773" y="16698"/>
                  <a:pt x="2084" y="16854"/>
                </a:cubicBezTo>
                <a:cubicBezTo>
                  <a:pt x="2632" y="17124"/>
                  <a:pt x="3225" y="17230"/>
                  <a:pt x="3789" y="17301"/>
                </a:cubicBezTo>
                <a:cubicBezTo>
                  <a:pt x="3979" y="17323"/>
                  <a:pt x="4168" y="17344"/>
                  <a:pt x="4358" y="17365"/>
                </a:cubicBezTo>
                <a:cubicBezTo>
                  <a:pt x="4926" y="17323"/>
                  <a:pt x="5499" y="17351"/>
                  <a:pt x="6063" y="17237"/>
                </a:cubicBezTo>
                <a:cubicBezTo>
                  <a:pt x="6383" y="17174"/>
                  <a:pt x="6661" y="16188"/>
                  <a:pt x="6783" y="15769"/>
                </a:cubicBezTo>
                <a:cubicBezTo>
                  <a:pt x="6796" y="15620"/>
                  <a:pt x="6834" y="15471"/>
                  <a:pt x="6821" y="15322"/>
                </a:cubicBezTo>
                <a:cubicBezTo>
                  <a:pt x="6771" y="14613"/>
                  <a:pt x="6728" y="13889"/>
                  <a:pt x="6594" y="13215"/>
                </a:cubicBezTo>
                <a:cubicBezTo>
                  <a:pt x="6484" y="12669"/>
                  <a:pt x="5903" y="12627"/>
                  <a:pt x="5646" y="12577"/>
                </a:cubicBezTo>
                <a:cubicBezTo>
                  <a:pt x="5318" y="12683"/>
                  <a:pt x="4977" y="12712"/>
                  <a:pt x="4661" y="12896"/>
                </a:cubicBezTo>
                <a:cubicBezTo>
                  <a:pt x="4366" y="13066"/>
                  <a:pt x="4189" y="13939"/>
                  <a:pt x="4093" y="14365"/>
                </a:cubicBezTo>
                <a:cubicBezTo>
                  <a:pt x="4080" y="14535"/>
                  <a:pt x="4038" y="14705"/>
                  <a:pt x="4055" y="14875"/>
                </a:cubicBezTo>
                <a:cubicBezTo>
                  <a:pt x="4101" y="15336"/>
                  <a:pt x="4164" y="15797"/>
                  <a:pt x="4282" y="16216"/>
                </a:cubicBezTo>
                <a:cubicBezTo>
                  <a:pt x="4371" y="16535"/>
                  <a:pt x="4716" y="16854"/>
                  <a:pt x="4888" y="16982"/>
                </a:cubicBezTo>
                <a:cubicBezTo>
                  <a:pt x="5604" y="17521"/>
                  <a:pt x="6396" y="17578"/>
                  <a:pt x="7162" y="17684"/>
                </a:cubicBezTo>
                <a:cubicBezTo>
                  <a:pt x="7175" y="18110"/>
                  <a:pt x="7208" y="18536"/>
                  <a:pt x="7200" y="18961"/>
                </a:cubicBezTo>
                <a:cubicBezTo>
                  <a:pt x="7196" y="19075"/>
                  <a:pt x="7192" y="19252"/>
                  <a:pt x="7124" y="19280"/>
                </a:cubicBezTo>
                <a:cubicBezTo>
                  <a:pt x="6985" y="19337"/>
                  <a:pt x="6846" y="19195"/>
                  <a:pt x="6707" y="19153"/>
                </a:cubicBezTo>
                <a:cubicBezTo>
                  <a:pt x="6657" y="19110"/>
                  <a:pt x="6501" y="19046"/>
                  <a:pt x="6556" y="19025"/>
                </a:cubicBezTo>
                <a:cubicBezTo>
                  <a:pt x="6712" y="18961"/>
                  <a:pt x="7124" y="19245"/>
                  <a:pt x="7238" y="19280"/>
                </a:cubicBezTo>
                <a:cubicBezTo>
                  <a:pt x="7549" y="19387"/>
                  <a:pt x="7869" y="19458"/>
                  <a:pt x="8185" y="19536"/>
                </a:cubicBezTo>
                <a:cubicBezTo>
                  <a:pt x="8808" y="19699"/>
                  <a:pt x="9415" y="19777"/>
                  <a:pt x="10042" y="19855"/>
                </a:cubicBezTo>
                <a:cubicBezTo>
                  <a:pt x="11621" y="19749"/>
                  <a:pt x="12118" y="20025"/>
                  <a:pt x="13301" y="18833"/>
                </a:cubicBezTo>
                <a:cubicBezTo>
                  <a:pt x="12918" y="18621"/>
                  <a:pt x="12653" y="18890"/>
                  <a:pt x="12278" y="19025"/>
                </a:cubicBezTo>
                <a:cubicBezTo>
                  <a:pt x="11882" y="19167"/>
                  <a:pt x="11465" y="19266"/>
                  <a:pt x="11065" y="19344"/>
                </a:cubicBezTo>
                <a:cubicBezTo>
                  <a:pt x="13036" y="18238"/>
                  <a:pt x="15141" y="16393"/>
                  <a:pt x="15726" y="12768"/>
                </a:cubicBezTo>
                <a:cubicBezTo>
                  <a:pt x="15651" y="12194"/>
                  <a:pt x="15655" y="11570"/>
                  <a:pt x="15499" y="11045"/>
                </a:cubicBezTo>
                <a:cubicBezTo>
                  <a:pt x="15436" y="10832"/>
                  <a:pt x="15251" y="10811"/>
                  <a:pt x="15120" y="10726"/>
                </a:cubicBezTo>
                <a:cubicBezTo>
                  <a:pt x="14501" y="10321"/>
                  <a:pt x="14480" y="10399"/>
                  <a:pt x="13794" y="10279"/>
                </a:cubicBezTo>
                <a:cubicBezTo>
                  <a:pt x="13225" y="10300"/>
                  <a:pt x="12653" y="10222"/>
                  <a:pt x="12088" y="10342"/>
                </a:cubicBezTo>
                <a:cubicBezTo>
                  <a:pt x="11491" y="10470"/>
                  <a:pt x="10661" y="11421"/>
                  <a:pt x="10269" y="12194"/>
                </a:cubicBezTo>
                <a:cubicBezTo>
                  <a:pt x="10126" y="12917"/>
                  <a:pt x="10093" y="13577"/>
                  <a:pt x="10232" y="14365"/>
                </a:cubicBezTo>
                <a:cubicBezTo>
                  <a:pt x="10274" y="14599"/>
                  <a:pt x="10396" y="14762"/>
                  <a:pt x="10497" y="14939"/>
                </a:cubicBezTo>
                <a:cubicBezTo>
                  <a:pt x="10724" y="15343"/>
                  <a:pt x="10977" y="15705"/>
                  <a:pt x="11217" y="16088"/>
                </a:cubicBezTo>
                <a:cubicBezTo>
                  <a:pt x="11583" y="16670"/>
                  <a:pt x="12206" y="16961"/>
                  <a:pt x="12619" y="17237"/>
                </a:cubicBezTo>
                <a:cubicBezTo>
                  <a:pt x="12792" y="17351"/>
                  <a:pt x="13364" y="17699"/>
                  <a:pt x="13528" y="17748"/>
                </a:cubicBezTo>
                <a:cubicBezTo>
                  <a:pt x="13853" y="17847"/>
                  <a:pt x="14185" y="17833"/>
                  <a:pt x="14514" y="17876"/>
                </a:cubicBezTo>
                <a:cubicBezTo>
                  <a:pt x="14880" y="17812"/>
                  <a:pt x="15251" y="17798"/>
                  <a:pt x="15613" y="17684"/>
                </a:cubicBezTo>
                <a:cubicBezTo>
                  <a:pt x="16400" y="17436"/>
                  <a:pt x="16981" y="16549"/>
                  <a:pt x="17432" y="15514"/>
                </a:cubicBezTo>
                <a:cubicBezTo>
                  <a:pt x="17503" y="15180"/>
                  <a:pt x="17731" y="14272"/>
                  <a:pt x="17697" y="13854"/>
                </a:cubicBezTo>
                <a:cubicBezTo>
                  <a:pt x="17638" y="13116"/>
                  <a:pt x="17575" y="12357"/>
                  <a:pt x="17394" y="11683"/>
                </a:cubicBezTo>
                <a:cubicBezTo>
                  <a:pt x="17301" y="11336"/>
                  <a:pt x="16156" y="10229"/>
                  <a:pt x="16143" y="10215"/>
                </a:cubicBezTo>
                <a:cubicBezTo>
                  <a:pt x="14985" y="9264"/>
                  <a:pt x="13516" y="9356"/>
                  <a:pt x="12278" y="9257"/>
                </a:cubicBezTo>
                <a:cubicBezTo>
                  <a:pt x="12291" y="9172"/>
                  <a:pt x="12274" y="9059"/>
                  <a:pt x="12316" y="9002"/>
                </a:cubicBezTo>
                <a:cubicBezTo>
                  <a:pt x="13688" y="7200"/>
                  <a:pt x="12181" y="9775"/>
                  <a:pt x="13718" y="7342"/>
                </a:cubicBezTo>
                <a:cubicBezTo>
                  <a:pt x="14223" y="6540"/>
                  <a:pt x="14644" y="5526"/>
                  <a:pt x="14931" y="4469"/>
                </a:cubicBezTo>
                <a:cubicBezTo>
                  <a:pt x="15019" y="3724"/>
                  <a:pt x="15112" y="3589"/>
                  <a:pt x="14741" y="2809"/>
                </a:cubicBezTo>
                <a:cubicBezTo>
                  <a:pt x="14560" y="2433"/>
                  <a:pt x="13474" y="2263"/>
                  <a:pt x="13225" y="2171"/>
                </a:cubicBezTo>
                <a:cubicBezTo>
                  <a:pt x="13187" y="2156"/>
                  <a:pt x="13301" y="2164"/>
                  <a:pt x="13339" y="2171"/>
                </a:cubicBezTo>
                <a:cubicBezTo>
                  <a:pt x="13554" y="2192"/>
                  <a:pt x="13768" y="2227"/>
                  <a:pt x="13983" y="2234"/>
                </a:cubicBezTo>
                <a:cubicBezTo>
                  <a:pt x="14754" y="2270"/>
                  <a:pt x="15524" y="2277"/>
                  <a:pt x="16295" y="2298"/>
                </a:cubicBezTo>
                <a:cubicBezTo>
                  <a:pt x="16640" y="2369"/>
                  <a:pt x="16724" y="2242"/>
                  <a:pt x="16901" y="2745"/>
                </a:cubicBezTo>
                <a:cubicBezTo>
                  <a:pt x="17032" y="3639"/>
                  <a:pt x="16964" y="3987"/>
                  <a:pt x="16939" y="5171"/>
                </a:cubicBezTo>
                <a:cubicBezTo>
                  <a:pt x="16952" y="5490"/>
                  <a:pt x="16909" y="5831"/>
                  <a:pt x="16977" y="6129"/>
                </a:cubicBezTo>
                <a:cubicBezTo>
                  <a:pt x="16998" y="6228"/>
                  <a:pt x="17103" y="6207"/>
                  <a:pt x="17166" y="6193"/>
                </a:cubicBezTo>
                <a:cubicBezTo>
                  <a:pt x="17297" y="6164"/>
                  <a:pt x="17419" y="6065"/>
                  <a:pt x="17545" y="6001"/>
                </a:cubicBezTo>
                <a:cubicBezTo>
                  <a:pt x="17777" y="5611"/>
                  <a:pt x="17920" y="5114"/>
                  <a:pt x="18152" y="4724"/>
                </a:cubicBezTo>
                <a:cubicBezTo>
                  <a:pt x="18248" y="4235"/>
                  <a:pt x="18198" y="4469"/>
                  <a:pt x="18303" y="4022"/>
                </a:cubicBezTo>
                <a:cubicBezTo>
                  <a:pt x="18333" y="3696"/>
                  <a:pt x="18274" y="3341"/>
                  <a:pt x="18531" y="3703"/>
                </a:cubicBezTo>
                <a:cubicBezTo>
                  <a:pt x="18632" y="3845"/>
                  <a:pt x="18594" y="4136"/>
                  <a:pt x="18644" y="4341"/>
                </a:cubicBezTo>
                <a:cubicBezTo>
                  <a:pt x="18661" y="4412"/>
                  <a:pt x="18703" y="4462"/>
                  <a:pt x="18720" y="4533"/>
                </a:cubicBezTo>
                <a:cubicBezTo>
                  <a:pt x="18821" y="4909"/>
                  <a:pt x="18842" y="5349"/>
                  <a:pt x="19099" y="5490"/>
                </a:cubicBezTo>
                <a:cubicBezTo>
                  <a:pt x="19179" y="4951"/>
                  <a:pt x="19120" y="5185"/>
                  <a:pt x="19251" y="6065"/>
                </a:cubicBezTo>
                <a:cubicBezTo>
                  <a:pt x="19343" y="6689"/>
                  <a:pt x="19499" y="7214"/>
                  <a:pt x="19667" y="7789"/>
                </a:cubicBezTo>
                <a:cubicBezTo>
                  <a:pt x="19722" y="7980"/>
                  <a:pt x="19895" y="8300"/>
                  <a:pt x="19895" y="8300"/>
                </a:cubicBezTo>
                <a:cubicBezTo>
                  <a:pt x="20097" y="9314"/>
                  <a:pt x="19874" y="10491"/>
                  <a:pt x="20501" y="11109"/>
                </a:cubicBezTo>
                <a:cubicBezTo>
                  <a:pt x="20695" y="11300"/>
                  <a:pt x="20855" y="11336"/>
                  <a:pt x="21069" y="11428"/>
                </a:cubicBezTo>
                <a:cubicBezTo>
                  <a:pt x="21234" y="11407"/>
                  <a:pt x="21402" y="11442"/>
                  <a:pt x="21562" y="11364"/>
                </a:cubicBezTo>
                <a:cubicBezTo>
                  <a:pt x="21600" y="11343"/>
                  <a:pt x="21600" y="11236"/>
                  <a:pt x="21600" y="11172"/>
                </a:cubicBezTo>
                <a:cubicBezTo>
                  <a:pt x="21587" y="10662"/>
                  <a:pt x="21554" y="10151"/>
                  <a:pt x="21524" y="9640"/>
                </a:cubicBezTo>
                <a:cubicBezTo>
                  <a:pt x="21503" y="9264"/>
                  <a:pt x="21406" y="9037"/>
                  <a:pt x="21335" y="8683"/>
                </a:cubicBezTo>
                <a:cubicBezTo>
                  <a:pt x="21305" y="8534"/>
                  <a:pt x="21158" y="8605"/>
                  <a:pt x="21069" y="8555"/>
                </a:cubicBezTo>
                <a:cubicBezTo>
                  <a:pt x="21019" y="8491"/>
                  <a:pt x="20960" y="8448"/>
                  <a:pt x="20918" y="8363"/>
                </a:cubicBezTo>
                <a:cubicBezTo>
                  <a:pt x="20893" y="8314"/>
                  <a:pt x="20914" y="8214"/>
                  <a:pt x="20880" y="8172"/>
                </a:cubicBezTo>
                <a:cubicBezTo>
                  <a:pt x="20653" y="7895"/>
                  <a:pt x="20206" y="7945"/>
                  <a:pt x="19933" y="7789"/>
                </a:cubicBezTo>
                <a:cubicBezTo>
                  <a:pt x="20497" y="7356"/>
                  <a:pt x="20240" y="7654"/>
                  <a:pt x="20691" y="6895"/>
                </a:cubicBezTo>
                <a:cubicBezTo>
                  <a:pt x="20766" y="6767"/>
                  <a:pt x="20918" y="6512"/>
                  <a:pt x="20918" y="6512"/>
                </a:cubicBezTo>
                <a:cubicBezTo>
                  <a:pt x="21011" y="6051"/>
                  <a:pt x="21162" y="5654"/>
                  <a:pt x="21221" y="5171"/>
                </a:cubicBezTo>
                <a:cubicBezTo>
                  <a:pt x="21171" y="4895"/>
                  <a:pt x="21179" y="4568"/>
                  <a:pt x="21069" y="4341"/>
                </a:cubicBezTo>
                <a:cubicBezTo>
                  <a:pt x="20994" y="4185"/>
                  <a:pt x="20846" y="4199"/>
                  <a:pt x="20728" y="4150"/>
                </a:cubicBezTo>
                <a:cubicBezTo>
                  <a:pt x="20114" y="3894"/>
                  <a:pt x="19642" y="3809"/>
                  <a:pt x="18985" y="3767"/>
                </a:cubicBezTo>
                <a:cubicBezTo>
                  <a:pt x="19124" y="3639"/>
                  <a:pt x="19259" y="3497"/>
                  <a:pt x="19402" y="3384"/>
                </a:cubicBezTo>
                <a:cubicBezTo>
                  <a:pt x="19474" y="3327"/>
                  <a:pt x="19629" y="3121"/>
                  <a:pt x="19629" y="3256"/>
                </a:cubicBezTo>
                <a:cubicBezTo>
                  <a:pt x="19629" y="3469"/>
                  <a:pt x="19402" y="3767"/>
                  <a:pt x="19402" y="3767"/>
                </a:cubicBezTo>
                <a:cubicBezTo>
                  <a:pt x="19440" y="3575"/>
                  <a:pt x="19528" y="3391"/>
                  <a:pt x="19516" y="3192"/>
                </a:cubicBezTo>
                <a:cubicBezTo>
                  <a:pt x="19457" y="2071"/>
                  <a:pt x="19002" y="2178"/>
                  <a:pt x="18493" y="2107"/>
                </a:cubicBezTo>
                <a:cubicBezTo>
                  <a:pt x="16396" y="2128"/>
                  <a:pt x="14299" y="2114"/>
                  <a:pt x="12202" y="2171"/>
                </a:cubicBezTo>
                <a:cubicBezTo>
                  <a:pt x="11625" y="2185"/>
                  <a:pt x="11074" y="2547"/>
                  <a:pt x="10497" y="2618"/>
                </a:cubicBezTo>
                <a:cubicBezTo>
                  <a:pt x="10046" y="2752"/>
                  <a:pt x="9613" y="2979"/>
                  <a:pt x="9171" y="3192"/>
                </a:cubicBezTo>
                <a:cubicBezTo>
                  <a:pt x="9133" y="3256"/>
                  <a:pt x="9027" y="3462"/>
                  <a:pt x="9057" y="3384"/>
                </a:cubicBezTo>
                <a:cubicBezTo>
                  <a:pt x="9234" y="2930"/>
                  <a:pt x="9318" y="2930"/>
                  <a:pt x="9587" y="2554"/>
                </a:cubicBezTo>
                <a:cubicBezTo>
                  <a:pt x="9865" y="2164"/>
                  <a:pt x="10143" y="1795"/>
                  <a:pt x="10421" y="1405"/>
                </a:cubicBezTo>
                <a:cubicBezTo>
                  <a:pt x="10480" y="1114"/>
                  <a:pt x="10518" y="1135"/>
                  <a:pt x="10194" y="1149"/>
                </a:cubicBezTo>
                <a:cubicBezTo>
                  <a:pt x="9878" y="1163"/>
                  <a:pt x="9562" y="1234"/>
                  <a:pt x="9246" y="1277"/>
                </a:cubicBezTo>
                <a:cubicBezTo>
                  <a:pt x="9112" y="1376"/>
                  <a:pt x="8501" y="1795"/>
                  <a:pt x="8337" y="1979"/>
                </a:cubicBezTo>
                <a:cubicBezTo>
                  <a:pt x="8189" y="2149"/>
                  <a:pt x="7920" y="2554"/>
                  <a:pt x="7920" y="2554"/>
                </a:cubicBezTo>
                <a:cubicBezTo>
                  <a:pt x="7827" y="3015"/>
                  <a:pt x="8076" y="2767"/>
                  <a:pt x="8223" y="2681"/>
                </a:cubicBezTo>
                <a:cubicBezTo>
                  <a:pt x="7579" y="2249"/>
                  <a:pt x="6636" y="2532"/>
                  <a:pt x="6063" y="2554"/>
                </a:cubicBezTo>
                <a:cubicBezTo>
                  <a:pt x="5937" y="2639"/>
                  <a:pt x="5802" y="2696"/>
                  <a:pt x="5684" y="2809"/>
                </a:cubicBezTo>
                <a:cubicBezTo>
                  <a:pt x="5486" y="3001"/>
                  <a:pt x="5377" y="3256"/>
                  <a:pt x="5154" y="3384"/>
                </a:cubicBezTo>
                <a:cubicBezTo>
                  <a:pt x="5267" y="3001"/>
                  <a:pt x="5398" y="2681"/>
                  <a:pt x="5229" y="2234"/>
                </a:cubicBezTo>
                <a:cubicBezTo>
                  <a:pt x="5192" y="2135"/>
                  <a:pt x="5103" y="2142"/>
                  <a:pt x="5040" y="2107"/>
                </a:cubicBezTo>
                <a:cubicBezTo>
                  <a:pt x="4560" y="1851"/>
                  <a:pt x="4097" y="1717"/>
                  <a:pt x="3600" y="1596"/>
                </a:cubicBezTo>
                <a:cubicBezTo>
                  <a:pt x="3272" y="1617"/>
                  <a:pt x="2939" y="1561"/>
                  <a:pt x="2615" y="1660"/>
                </a:cubicBezTo>
                <a:cubicBezTo>
                  <a:pt x="2560" y="1674"/>
                  <a:pt x="2535" y="1823"/>
                  <a:pt x="2539" y="1915"/>
                </a:cubicBezTo>
                <a:cubicBezTo>
                  <a:pt x="2560" y="2263"/>
                  <a:pt x="2594" y="2625"/>
                  <a:pt x="2691" y="2937"/>
                </a:cubicBezTo>
                <a:cubicBezTo>
                  <a:pt x="2754" y="3135"/>
                  <a:pt x="3091" y="3171"/>
                  <a:pt x="3183" y="3192"/>
                </a:cubicBezTo>
                <a:cubicBezTo>
                  <a:pt x="3411" y="3150"/>
                  <a:pt x="3672" y="3277"/>
                  <a:pt x="3865" y="3064"/>
                </a:cubicBezTo>
                <a:cubicBezTo>
                  <a:pt x="3962" y="2958"/>
                  <a:pt x="3874" y="2667"/>
                  <a:pt x="3827" y="2490"/>
                </a:cubicBezTo>
                <a:cubicBezTo>
                  <a:pt x="3768" y="2270"/>
                  <a:pt x="3659" y="2093"/>
                  <a:pt x="3562" y="1915"/>
                </a:cubicBezTo>
                <a:cubicBezTo>
                  <a:pt x="3246" y="1348"/>
                  <a:pt x="2787" y="1234"/>
                  <a:pt x="2387" y="894"/>
                </a:cubicBezTo>
                <a:cubicBezTo>
                  <a:pt x="1861" y="1341"/>
                  <a:pt x="2248" y="915"/>
                  <a:pt x="2160" y="3128"/>
                </a:cubicBezTo>
                <a:cubicBezTo>
                  <a:pt x="2139" y="3689"/>
                  <a:pt x="2093" y="4235"/>
                  <a:pt x="2046" y="4788"/>
                </a:cubicBezTo>
                <a:cubicBezTo>
                  <a:pt x="1924" y="3575"/>
                  <a:pt x="1971" y="2901"/>
                  <a:pt x="1251" y="2298"/>
                </a:cubicBezTo>
                <a:cubicBezTo>
                  <a:pt x="1011" y="2341"/>
                  <a:pt x="766" y="2355"/>
                  <a:pt x="531" y="2426"/>
                </a:cubicBezTo>
                <a:cubicBezTo>
                  <a:pt x="476" y="2440"/>
                  <a:pt x="413" y="2476"/>
                  <a:pt x="379" y="2554"/>
                </a:cubicBezTo>
                <a:cubicBezTo>
                  <a:pt x="333" y="2660"/>
                  <a:pt x="303" y="2937"/>
                  <a:pt x="303" y="2937"/>
                </a:cubicBezTo>
                <a:cubicBezTo>
                  <a:pt x="341" y="3277"/>
                  <a:pt x="286" y="3689"/>
                  <a:pt x="417" y="3958"/>
                </a:cubicBezTo>
                <a:cubicBezTo>
                  <a:pt x="556" y="4242"/>
                  <a:pt x="817" y="4277"/>
                  <a:pt x="1023" y="4405"/>
                </a:cubicBezTo>
                <a:cubicBezTo>
                  <a:pt x="1411" y="4653"/>
                  <a:pt x="1811" y="4845"/>
                  <a:pt x="2198" y="5107"/>
                </a:cubicBezTo>
                <a:cubicBezTo>
                  <a:pt x="2021" y="5703"/>
                  <a:pt x="2253" y="5015"/>
                  <a:pt x="1743" y="5873"/>
                </a:cubicBezTo>
                <a:cubicBezTo>
                  <a:pt x="1579" y="6150"/>
                  <a:pt x="1288" y="6767"/>
                  <a:pt x="1288" y="6767"/>
                </a:cubicBezTo>
                <a:cubicBezTo>
                  <a:pt x="1116" y="7647"/>
                  <a:pt x="1065" y="8278"/>
                  <a:pt x="1251" y="9257"/>
                </a:cubicBezTo>
                <a:cubicBezTo>
                  <a:pt x="1259" y="9307"/>
                  <a:pt x="1663" y="9640"/>
                  <a:pt x="1667" y="9640"/>
                </a:cubicBezTo>
                <a:cubicBezTo>
                  <a:pt x="1819" y="9619"/>
                  <a:pt x="1992" y="9711"/>
                  <a:pt x="2122" y="9576"/>
                </a:cubicBezTo>
                <a:cubicBezTo>
                  <a:pt x="2202" y="9498"/>
                  <a:pt x="1949" y="9449"/>
                  <a:pt x="1857" y="9449"/>
                </a:cubicBezTo>
                <a:cubicBezTo>
                  <a:pt x="1478" y="9449"/>
                  <a:pt x="1099" y="9534"/>
                  <a:pt x="720" y="9576"/>
                </a:cubicBezTo>
                <a:cubicBezTo>
                  <a:pt x="619" y="9073"/>
                  <a:pt x="657" y="9434"/>
                  <a:pt x="1061" y="8619"/>
                </a:cubicBezTo>
                <a:cubicBezTo>
                  <a:pt x="1339" y="8058"/>
                  <a:pt x="1583" y="7441"/>
                  <a:pt x="1743" y="6767"/>
                </a:cubicBezTo>
                <a:cubicBezTo>
                  <a:pt x="1731" y="6342"/>
                  <a:pt x="1794" y="5888"/>
                  <a:pt x="1705" y="5490"/>
                </a:cubicBezTo>
                <a:cubicBezTo>
                  <a:pt x="1663" y="5292"/>
                  <a:pt x="1331" y="5214"/>
                  <a:pt x="1213" y="5171"/>
                </a:cubicBezTo>
                <a:cubicBezTo>
                  <a:pt x="1200" y="5320"/>
                  <a:pt x="1162" y="5469"/>
                  <a:pt x="1175" y="5618"/>
                </a:cubicBezTo>
                <a:cubicBezTo>
                  <a:pt x="1213" y="6044"/>
                  <a:pt x="1448" y="6682"/>
                  <a:pt x="1592" y="7023"/>
                </a:cubicBezTo>
                <a:cubicBezTo>
                  <a:pt x="1857" y="8590"/>
                  <a:pt x="1768" y="7909"/>
                  <a:pt x="1895" y="9066"/>
                </a:cubicBezTo>
                <a:cubicBezTo>
                  <a:pt x="1907" y="9321"/>
                  <a:pt x="1924" y="9576"/>
                  <a:pt x="1933" y="9832"/>
                </a:cubicBezTo>
                <a:cubicBezTo>
                  <a:pt x="1962" y="10938"/>
                  <a:pt x="1937" y="12052"/>
                  <a:pt x="2008" y="13152"/>
                </a:cubicBezTo>
                <a:cubicBezTo>
                  <a:pt x="2013" y="13215"/>
                  <a:pt x="2274" y="13570"/>
                  <a:pt x="2312" y="13598"/>
                </a:cubicBezTo>
                <a:cubicBezTo>
                  <a:pt x="2691" y="13889"/>
                  <a:pt x="3166" y="13875"/>
                  <a:pt x="3562" y="13918"/>
                </a:cubicBezTo>
                <a:cubicBezTo>
                  <a:pt x="3916" y="13996"/>
                  <a:pt x="5457" y="14138"/>
                  <a:pt x="4320" y="13790"/>
                </a:cubicBezTo>
                <a:cubicBezTo>
                  <a:pt x="2926" y="13825"/>
                  <a:pt x="1806" y="13847"/>
                  <a:pt x="493" y="14045"/>
                </a:cubicBezTo>
                <a:cubicBezTo>
                  <a:pt x="442" y="14067"/>
                  <a:pt x="383" y="14052"/>
                  <a:pt x="341" y="14109"/>
                </a:cubicBezTo>
                <a:cubicBezTo>
                  <a:pt x="312" y="14152"/>
                  <a:pt x="274" y="14251"/>
                  <a:pt x="303" y="14301"/>
                </a:cubicBezTo>
                <a:cubicBezTo>
                  <a:pt x="358" y="14393"/>
                  <a:pt x="451" y="14400"/>
                  <a:pt x="531" y="14428"/>
                </a:cubicBezTo>
                <a:cubicBezTo>
                  <a:pt x="657" y="14471"/>
                  <a:pt x="909" y="14556"/>
                  <a:pt x="909" y="14556"/>
                </a:cubicBezTo>
                <a:cubicBezTo>
                  <a:pt x="712" y="14889"/>
                  <a:pt x="682" y="15258"/>
                  <a:pt x="606" y="15705"/>
                </a:cubicBezTo>
                <a:cubicBezTo>
                  <a:pt x="632" y="16173"/>
                  <a:pt x="611" y="16656"/>
                  <a:pt x="682" y="17110"/>
                </a:cubicBezTo>
                <a:cubicBezTo>
                  <a:pt x="703" y="17259"/>
                  <a:pt x="800" y="17337"/>
                  <a:pt x="872" y="17429"/>
                </a:cubicBezTo>
                <a:cubicBezTo>
                  <a:pt x="1179" y="17812"/>
                  <a:pt x="1419" y="17918"/>
                  <a:pt x="1781" y="18004"/>
                </a:cubicBezTo>
                <a:cubicBezTo>
                  <a:pt x="2072" y="17982"/>
                  <a:pt x="2366" y="18039"/>
                  <a:pt x="2653" y="17940"/>
                </a:cubicBezTo>
                <a:cubicBezTo>
                  <a:pt x="2703" y="17918"/>
                  <a:pt x="2728" y="17748"/>
                  <a:pt x="2691" y="17684"/>
                </a:cubicBezTo>
                <a:cubicBezTo>
                  <a:pt x="2636" y="17592"/>
                  <a:pt x="2539" y="17642"/>
                  <a:pt x="2463" y="17620"/>
                </a:cubicBezTo>
                <a:cubicBezTo>
                  <a:pt x="2034" y="17642"/>
                  <a:pt x="1558" y="17351"/>
                  <a:pt x="1175" y="17684"/>
                </a:cubicBezTo>
                <a:cubicBezTo>
                  <a:pt x="994" y="17840"/>
                  <a:pt x="1107" y="18415"/>
                  <a:pt x="1213" y="18706"/>
                </a:cubicBezTo>
                <a:cubicBezTo>
                  <a:pt x="1229" y="18755"/>
                  <a:pt x="1777" y="18876"/>
                  <a:pt x="1857" y="18897"/>
                </a:cubicBezTo>
                <a:cubicBezTo>
                  <a:pt x="2665" y="18833"/>
                  <a:pt x="3478" y="18833"/>
                  <a:pt x="4282" y="18706"/>
                </a:cubicBezTo>
                <a:cubicBezTo>
                  <a:pt x="4429" y="18685"/>
                  <a:pt x="4568" y="18564"/>
                  <a:pt x="4699" y="18450"/>
                </a:cubicBezTo>
                <a:cubicBezTo>
                  <a:pt x="4973" y="18223"/>
                  <a:pt x="5495" y="17684"/>
                  <a:pt x="5495" y="17684"/>
                </a:cubicBezTo>
                <a:cubicBezTo>
                  <a:pt x="5571" y="17514"/>
                  <a:pt x="5659" y="17358"/>
                  <a:pt x="5722" y="17174"/>
                </a:cubicBezTo>
                <a:cubicBezTo>
                  <a:pt x="5747" y="17096"/>
                  <a:pt x="5806" y="16961"/>
                  <a:pt x="5760" y="16918"/>
                </a:cubicBezTo>
                <a:cubicBezTo>
                  <a:pt x="5625" y="16798"/>
                  <a:pt x="5457" y="16833"/>
                  <a:pt x="5305" y="16791"/>
                </a:cubicBezTo>
                <a:cubicBezTo>
                  <a:pt x="5116" y="16812"/>
                  <a:pt x="4922" y="16776"/>
                  <a:pt x="4737" y="16854"/>
                </a:cubicBezTo>
                <a:cubicBezTo>
                  <a:pt x="4552" y="16932"/>
                  <a:pt x="4387" y="17124"/>
                  <a:pt x="4206" y="17237"/>
                </a:cubicBezTo>
                <a:cubicBezTo>
                  <a:pt x="3604" y="17628"/>
                  <a:pt x="3006" y="17918"/>
                  <a:pt x="2539" y="18706"/>
                </a:cubicBezTo>
                <a:cubicBezTo>
                  <a:pt x="2585" y="18954"/>
                  <a:pt x="2568" y="19025"/>
                  <a:pt x="2804" y="19025"/>
                </a:cubicBezTo>
                <a:cubicBezTo>
                  <a:pt x="3613" y="19025"/>
                  <a:pt x="4421" y="18940"/>
                  <a:pt x="5229" y="18897"/>
                </a:cubicBezTo>
                <a:cubicBezTo>
                  <a:pt x="5537" y="18770"/>
                  <a:pt x="5836" y="18621"/>
                  <a:pt x="6139" y="18450"/>
                </a:cubicBezTo>
                <a:cubicBezTo>
                  <a:pt x="6303" y="18358"/>
                  <a:pt x="6459" y="18216"/>
                  <a:pt x="6632" y="18195"/>
                </a:cubicBezTo>
                <a:cubicBezTo>
                  <a:pt x="6909" y="18160"/>
                  <a:pt x="7187" y="18153"/>
                  <a:pt x="7465" y="18131"/>
                </a:cubicBezTo>
                <a:cubicBezTo>
                  <a:pt x="7566" y="18153"/>
                  <a:pt x="7836" y="18067"/>
                  <a:pt x="7768" y="18195"/>
                </a:cubicBezTo>
                <a:cubicBezTo>
                  <a:pt x="7629" y="18465"/>
                  <a:pt x="6792" y="18770"/>
                  <a:pt x="6632" y="18833"/>
                </a:cubicBezTo>
                <a:cubicBezTo>
                  <a:pt x="5781" y="19160"/>
                  <a:pt x="4914" y="19358"/>
                  <a:pt x="4055" y="19600"/>
                </a:cubicBezTo>
                <a:cubicBezTo>
                  <a:pt x="4004" y="19578"/>
                  <a:pt x="3949" y="19571"/>
                  <a:pt x="3903" y="19536"/>
                </a:cubicBezTo>
                <a:cubicBezTo>
                  <a:pt x="3861" y="19507"/>
                  <a:pt x="3811" y="19337"/>
                  <a:pt x="3789" y="19408"/>
                </a:cubicBezTo>
                <a:cubicBezTo>
                  <a:pt x="3663" y="19841"/>
                  <a:pt x="4219" y="20153"/>
                  <a:pt x="4320" y="20238"/>
                </a:cubicBezTo>
                <a:cubicBezTo>
                  <a:pt x="4404" y="20309"/>
                  <a:pt x="4497" y="20373"/>
                  <a:pt x="4585" y="20430"/>
                </a:cubicBezTo>
                <a:cubicBezTo>
                  <a:pt x="4661" y="20479"/>
                  <a:pt x="4893" y="20557"/>
                  <a:pt x="4813" y="20557"/>
                </a:cubicBezTo>
                <a:cubicBezTo>
                  <a:pt x="4573" y="20557"/>
                  <a:pt x="3861" y="20394"/>
                  <a:pt x="3562" y="20302"/>
                </a:cubicBezTo>
                <a:cubicBezTo>
                  <a:pt x="2581" y="20004"/>
                  <a:pt x="1937" y="19798"/>
                  <a:pt x="1213" y="18578"/>
                </a:cubicBezTo>
                <a:cubicBezTo>
                  <a:pt x="1023" y="18259"/>
                  <a:pt x="888" y="17450"/>
                  <a:pt x="834" y="16982"/>
                </a:cubicBezTo>
                <a:cubicBezTo>
                  <a:pt x="872" y="16407"/>
                  <a:pt x="867" y="15819"/>
                  <a:pt x="947" y="15258"/>
                </a:cubicBezTo>
                <a:cubicBezTo>
                  <a:pt x="973" y="15095"/>
                  <a:pt x="1091" y="15017"/>
                  <a:pt x="1137" y="14875"/>
                </a:cubicBezTo>
                <a:cubicBezTo>
                  <a:pt x="1301" y="14386"/>
                  <a:pt x="1272" y="14052"/>
                  <a:pt x="1478" y="13598"/>
                </a:cubicBezTo>
                <a:cubicBezTo>
                  <a:pt x="1558" y="13421"/>
                  <a:pt x="1693" y="13322"/>
                  <a:pt x="1781" y="13152"/>
                </a:cubicBezTo>
                <a:cubicBezTo>
                  <a:pt x="1966" y="12790"/>
                  <a:pt x="1975" y="12570"/>
                  <a:pt x="2198" y="12322"/>
                </a:cubicBezTo>
                <a:cubicBezTo>
                  <a:pt x="2236" y="12343"/>
                  <a:pt x="2303" y="12322"/>
                  <a:pt x="2312" y="12385"/>
                </a:cubicBezTo>
                <a:cubicBezTo>
                  <a:pt x="2337" y="12584"/>
                  <a:pt x="2088" y="12839"/>
                  <a:pt x="2046" y="12896"/>
                </a:cubicBezTo>
                <a:cubicBezTo>
                  <a:pt x="2034" y="12960"/>
                  <a:pt x="2008" y="13152"/>
                  <a:pt x="2008" y="13088"/>
                </a:cubicBezTo>
                <a:cubicBezTo>
                  <a:pt x="2008" y="12471"/>
                  <a:pt x="2232" y="11903"/>
                  <a:pt x="2312" y="11300"/>
                </a:cubicBezTo>
                <a:cubicBezTo>
                  <a:pt x="2324" y="11066"/>
                  <a:pt x="2358" y="10832"/>
                  <a:pt x="2349" y="10598"/>
                </a:cubicBezTo>
                <a:cubicBezTo>
                  <a:pt x="2320" y="9747"/>
                  <a:pt x="2286" y="8888"/>
                  <a:pt x="2198" y="8044"/>
                </a:cubicBezTo>
                <a:cubicBezTo>
                  <a:pt x="2131" y="7377"/>
                  <a:pt x="1503" y="7079"/>
                  <a:pt x="1175" y="6895"/>
                </a:cubicBezTo>
                <a:cubicBezTo>
                  <a:pt x="1074" y="6916"/>
                  <a:pt x="960" y="6874"/>
                  <a:pt x="872" y="6959"/>
                </a:cubicBezTo>
                <a:cubicBezTo>
                  <a:pt x="817" y="7016"/>
                  <a:pt x="766" y="7512"/>
                  <a:pt x="758" y="7597"/>
                </a:cubicBezTo>
                <a:cubicBezTo>
                  <a:pt x="817" y="9257"/>
                  <a:pt x="573" y="10236"/>
                  <a:pt x="1554" y="10470"/>
                </a:cubicBezTo>
                <a:cubicBezTo>
                  <a:pt x="2282" y="10385"/>
                  <a:pt x="2168" y="10548"/>
                  <a:pt x="2274" y="9385"/>
                </a:cubicBezTo>
                <a:cubicBezTo>
                  <a:pt x="2198" y="9044"/>
                  <a:pt x="2160" y="8675"/>
                  <a:pt x="2046" y="8363"/>
                </a:cubicBezTo>
                <a:cubicBezTo>
                  <a:pt x="1975" y="8172"/>
                  <a:pt x="1836" y="8080"/>
                  <a:pt x="1743" y="7916"/>
                </a:cubicBezTo>
                <a:cubicBezTo>
                  <a:pt x="1360" y="7235"/>
                  <a:pt x="846" y="6313"/>
                  <a:pt x="720" y="5363"/>
                </a:cubicBezTo>
                <a:cubicBezTo>
                  <a:pt x="632" y="4703"/>
                  <a:pt x="585" y="4050"/>
                  <a:pt x="531" y="3384"/>
                </a:cubicBezTo>
                <a:cubicBezTo>
                  <a:pt x="514" y="3164"/>
                  <a:pt x="417" y="2745"/>
                  <a:pt x="417" y="2745"/>
                </a:cubicBezTo>
                <a:cubicBezTo>
                  <a:pt x="669" y="2532"/>
                  <a:pt x="846" y="2688"/>
                  <a:pt x="1099" y="2809"/>
                </a:cubicBezTo>
                <a:cubicBezTo>
                  <a:pt x="1549" y="3029"/>
                  <a:pt x="2004" y="3164"/>
                  <a:pt x="2463" y="3320"/>
                </a:cubicBezTo>
                <a:cubicBezTo>
                  <a:pt x="2703" y="3299"/>
                  <a:pt x="2952" y="3355"/>
                  <a:pt x="3183" y="3256"/>
                </a:cubicBezTo>
                <a:cubicBezTo>
                  <a:pt x="3234" y="3235"/>
                  <a:pt x="3112" y="3121"/>
                  <a:pt x="3069" y="3064"/>
                </a:cubicBezTo>
                <a:cubicBezTo>
                  <a:pt x="2922" y="2880"/>
                  <a:pt x="2766" y="2717"/>
                  <a:pt x="2615" y="2554"/>
                </a:cubicBezTo>
                <a:cubicBezTo>
                  <a:pt x="2278" y="2185"/>
                  <a:pt x="1920" y="1859"/>
                  <a:pt x="1592" y="1468"/>
                </a:cubicBezTo>
                <a:cubicBezTo>
                  <a:pt x="1491" y="1348"/>
                  <a:pt x="1406" y="1241"/>
                  <a:pt x="1326" y="1085"/>
                </a:cubicBezTo>
                <a:cubicBezTo>
                  <a:pt x="1297" y="1029"/>
                  <a:pt x="1208" y="929"/>
                  <a:pt x="1251" y="894"/>
                </a:cubicBezTo>
                <a:cubicBezTo>
                  <a:pt x="1318" y="837"/>
                  <a:pt x="1402" y="936"/>
                  <a:pt x="1478" y="958"/>
                </a:cubicBezTo>
                <a:cubicBezTo>
                  <a:pt x="1789" y="780"/>
                  <a:pt x="1352" y="724"/>
                  <a:pt x="1288" y="702"/>
                </a:cubicBezTo>
                <a:cubicBezTo>
                  <a:pt x="1225" y="709"/>
                  <a:pt x="131" y="482"/>
                  <a:pt x="0" y="1149"/>
                </a:cubicBezTo>
                <a:cubicBezTo>
                  <a:pt x="13" y="1362"/>
                  <a:pt x="0" y="1582"/>
                  <a:pt x="38" y="1788"/>
                </a:cubicBezTo>
                <a:cubicBezTo>
                  <a:pt x="84" y="2050"/>
                  <a:pt x="333" y="2128"/>
                  <a:pt x="455" y="2171"/>
                </a:cubicBezTo>
                <a:cubicBezTo>
                  <a:pt x="787" y="2504"/>
                  <a:pt x="1128" y="2667"/>
                  <a:pt x="1516" y="2745"/>
                </a:cubicBezTo>
                <a:cubicBezTo>
                  <a:pt x="3032" y="2483"/>
                  <a:pt x="3011" y="2788"/>
                  <a:pt x="4017" y="1979"/>
                </a:cubicBezTo>
                <a:cubicBezTo>
                  <a:pt x="4362" y="1702"/>
                  <a:pt x="4720" y="1447"/>
                  <a:pt x="5040" y="1085"/>
                </a:cubicBezTo>
                <a:cubicBezTo>
                  <a:pt x="5116" y="1000"/>
                  <a:pt x="5196" y="922"/>
                  <a:pt x="5267" y="830"/>
                </a:cubicBezTo>
                <a:cubicBezTo>
                  <a:pt x="5309" y="773"/>
                  <a:pt x="5411" y="560"/>
                  <a:pt x="5381" y="638"/>
                </a:cubicBezTo>
                <a:cubicBezTo>
                  <a:pt x="5200" y="1100"/>
                  <a:pt x="4994" y="1440"/>
                  <a:pt x="4888" y="1979"/>
                </a:cubicBezTo>
                <a:cubicBezTo>
                  <a:pt x="4952" y="2043"/>
                  <a:pt x="5011" y="2213"/>
                  <a:pt x="5078" y="2171"/>
                </a:cubicBezTo>
                <a:cubicBezTo>
                  <a:pt x="5229" y="2071"/>
                  <a:pt x="5360" y="1710"/>
                  <a:pt x="5457" y="1468"/>
                </a:cubicBezTo>
                <a:cubicBezTo>
                  <a:pt x="5293" y="646"/>
                  <a:pt x="5347" y="1114"/>
                  <a:pt x="6632" y="1341"/>
                </a:cubicBezTo>
                <a:cubicBezTo>
                  <a:pt x="7242" y="1447"/>
                  <a:pt x="7815" y="1965"/>
                  <a:pt x="8413" y="2107"/>
                </a:cubicBezTo>
                <a:cubicBezTo>
                  <a:pt x="8665" y="2086"/>
                  <a:pt x="8918" y="2093"/>
                  <a:pt x="9171" y="2043"/>
                </a:cubicBezTo>
                <a:cubicBezTo>
                  <a:pt x="9318" y="2015"/>
                  <a:pt x="9549" y="1660"/>
                  <a:pt x="9549" y="1660"/>
                </a:cubicBezTo>
                <a:cubicBezTo>
                  <a:pt x="9688" y="2050"/>
                  <a:pt x="9680" y="2490"/>
                  <a:pt x="9815" y="2873"/>
                </a:cubicBezTo>
                <a:cubicBezTo>
                  <a:pt x="9949" y="3256"/>
                  <a:pt x="10168" y="3760"/>
                  <a:pt x="10383" y="4022"/>
                </a:cubicBezTo>
                <a:cubicBezTo>
                  <a:pt x="10589" y="4270"/>
                  <a:pt x="10981" y="4334"/>
                  <a:pt x="11217" y="4469"/>
                </a:cubicBezTo>
                <a:cubicBezTo>
                  <a:pt x="12034" y="4398"/>
                  <a:pt x="11777" y="4561"/>
                  <a:pt x="12202" y="4022"/>
                </a:cubicBezTo>
                <a:cubicBezTo>
                  <a:pt x="12657" y="2447"/>
                  <a:pt x="12825" y="2192"/>
                  <a:pt x="12960" y="830"/>
                </a:cubicBezTo>
                <a:cubicBezTo>
                  <a:pt x="12842" y="362"/>
                  <a:pt x="12733" y="99"/>
                  <a:pt x="12429" y="0"/>
                </a:cubicBezTo>
                <a:cubicBezTo>
                  <a:pt x="12164" y="149"/>
                  <a:pt x="11861" y="170"/>
                  <a:pt x="11634" y="447"/>
                </a:cubicBezTo>
                <a:cubicBezTo>
                  <a:pt x="11436" y="688"/>
                  <a:pt x="11234" y="2007"/>
                  <a:pt x="11179" y="2298"/>
                </a:cubicBezTo>
                <a:cubicBezTo>
                  <a:pt x="11112" y="3220"/>
                  <a:pt x="11065" y="3625"/>
                  <a:pt x="11065" y="4597"/>
                </a:cubicBezTo>
                <a:cubicBezTo>
                  <a:pt x="11065" y="5171"/>
                  <a:pt x="11048" y="5753"/>
                  <a:pt x="11103" y="6320"/>
                </a:cubicBezTo>
                <a:cubicBezTo>
                  <a:pt x="11267" y="8044"/>
                  <a:pt x="12653" y="8065"/>
                  <a:pt x="13415" y="8172"/>
                </a:cubicBezTo>
                <a:cubicBezTo>
                  <a:pt x="13798" y="8285"/>
                  <a:pt x="14164" y="8370"/>
                  <a:pt x="14552" y="8427"/>
                </a:cubicBezTo>
                <a:cubicBezTo>
                  <a:pt x="14653" y="8363"/>
                  <a:pt x="14808" y="8399"/>
                  <a:pt x="14855" y="8236"/>
                </a:cubicBezTo>
                <a:cubicBezTo>
                  <a:pt x="15040" y="7611"/>
                  <a:pt x="14636" y="7604"/>
                  <a:pt x="14476" y="7533"/>
                </a:cubicBezTo>
                <a:cubicBezTo>
                  <a:pt x="14021" y="7555"/>
                  <a:pt x="13558" y="7448"/>
                  <a:pt x="13112" y="7597"/>
                </a:cubicBezTo>
                <a:cubicBezTo>
                  <a:pt x="12126" y="7931"/>
                  <a:pt x="11213" y="9392"/>
                  <a:pt x="10611" y="10662"/>
                </a:cubicBezTo>
                <a:cubicBezTo>
                  <a:pt x="10472" y="11477"/>
                  <a:pt x="10463" y="11350"/>
                  <a:pt x="10989" y="11428"/>
                </a:cubicBezTo>
                <a:cubicBezTo>
                  <a:pt x="14059" y="10995"/>
                  <a:pt x="13293" y="11265"/>
                  <a:pt x="15272" y="10662"/>
                </a:cubicBezTo>
                <a:cubicBezTo>
                  <a:pt x="15840" y="10491"/>
                  <a:pt x="16345" y="10371"/>
                  <a:pt x="16825" y="9832"/>
                </a:cubicBezTo>
                <a:cubicBezTo>
                  <a:pt x="16636" y="9513"/>
                  <a:pt x="16682" y="9491"/>
                  <a:pt x="16257" y="9704"/>
                </a:cubicBezTo>
                <a:cubicBezTo>
                  <a:pt x="15987" y="9839"/>
                  <a:pt x="14695" y="10953"/>
                  <a:pt x="14589" y="11045"/>
                </a:cubicBezTo>
                <a:cubicBezTo>
                  <a:pt x="14017" y="11563"/>
                  <a:pt x="13478" y="12194"/>
                  <a:pt x="12884" y="12641"/>
                </a:cubicBezTo>
                <a:cubicBezTo>
                  <a:pt x="12429" y="12981"/>
                  <a:pt x="11958" y="13258"/>
                  <a:pt x="11520" y="13662"/>
                </a:cubicBezTo>
                <a:cubicBezTo>
                  <a:pt x="10232" y="14847"/>
                  <a:pt x="11992" y="13279"/>
                  <a:pt x="10648" y="14301"/>
                </a:cubicBezTo>
                <a:cubicBezTo>
                  <a:pt x="9920" y="14854"/>
                  <a:pt x="9823" y="15046"/>
                  <a:pt x="8981" y="15131"/>
                </a:cubicBezTo>
                <a:cubicBezTo>
                  <a:pt x="8463" y="15109"/>
                  <a:pt x="7945" y="15067"/>
                  <a:pt x="7427" y="15067"/>
                </a:cubicBezTo>
                <a:cubicBezTo>
                  <a:pt x="7352" y="15067"/>
                  <a:pt x="7263" y="15060"/>
                  <a:pt x="7200" y="15131"/>
                </a:cubicBezTo>
                <a:cubicBezTo>
                  <a:pt x="7133" y="15202"/>
                  <a:pt x="6989" y="15840"/>
                  <a:pt x="6973" y="15897"/>
                </a:cubicBezTo>
                <a:cubicBezTo>
                  <a:pt x="6947" y="16301"/>
                  <a:pt x="6876" y="16705"/>
                  <a:pt x="6897" y="17110"/>
                </a:cubicBezTo>
                <a:cubicBezTo>
                  <a:pt x="6922" y="17620"/>
                  <a:pt x="6914" y="18138"/>
                  <a:pt x="6973" y="18642"/>
                </a:cubicBezTo>
                <a:cubicBezTo>
                  <a:pt x="6989" y="18791"/>
                  <a:pt x="7069" y="18904"/>
                  <a:pt x="7124" y="19025"/>
                </a:cubicBezTo>
                <a:cubicBezTo>
                  <a:pt x="7208" y="19224"/>
                  <a:pt x="7280" y="19444"/>
                  <a:pt x="7389" y="19600"/>
                </a:cubicBezTo>
                <a:cubicBezTo>
                  <a:pt x="7516" y="19784"/>
                  <a:pt x="7861" y="19862"/>
                  <a:pt x="7996" y="19919"/>
                </a:cubicBezTo>
                <a:cubicBezTo>
                  <a:pt x="8446" y="20110"/>
                  <a:pt x="8905" y="20146"/>
                  <a:pt x="9360" y="20302"/>
                </a:cubicBezTo>
                <a:cubicBezTo>
                  <a:pt x="10008" y="20266"/>
                  <a:pt x="12240" y="20784"/>
                  <a:pt x="12884" y="19153"/>
                </a:cubicBezTo>
                <a:cubicBezTo>
                  <a:pt x="12909" y="18897"/>
                  <a:pt x="12977" y="18422"/>
                  <a:pt x="12884" y="18195"/>
                </a:cubicBezTo>
                <a:cubicBezTo>
                  <a:pt x="12813" y="18018"/>
                  <a:pt x="12564" y="17933"/>
                  <a:pt x="12429" y="17876"/>
                </a:cubicBezTo>
                <a:cubicBezTo>
                  <a:pt x="12177" y="17897"/>
                  <a:pt x="11916" y="17833"/>
                  <a:pt x="11672" y="17940"/>
                </a:cubicBezTo>
                <a:cubicBezTo>
                  <a:pt x="11608" y="17968"/>
                  <a:pt x="11764" y="18089"/>
                  <a:pt x="11823" y="18131"/>
                </a:cubicBezTo>
                <a:cubicBezTo>
                  <a:pt x="11907" y="18195"/>
                  <a:pt x="12004" y="18195"/>
                  <a:pt x="12088" y="18259"/>
                </a:cubicBezTo>
                <a:cubicBezTo>
                  <a:pt x="12181" y="18330"/>
                  <a:pt x="12261" y="18450"/>
                  <a:pt x="12354" y="18514"/>
                </a:cubicBezTo>
                <a:cubicBezTo>
                  <a:pt x="12476" y="18599"/>
                  <a:pt x="12606" y="18635"/>
                  <a:pt x="12733" y="18706"/>
                </a:cubicBezTo>
                <a:cubicBezTo>
                  <a:pt x="13074" y="18897"/>
                  <a:pt x="13415" y="19089"/>
                  <a:pt x="13756" y="19280"/>
                </a:cubicBezTo>
                <a:cubicBezTo>
                  <a:pt x="13840" y="19330"/>
                  <a:pt x="14093" y="19529"/>
                  <a:pt x="14173" y="19536"/>
                </a:cubicBezTo>
                <a:cubicBezTo>
                  <a:pt x="14602" y="19593"/>
                  <a:pt x="15032" y="19578"/>
                  <a:pt x="15461" y="19600"/>
                </a:cubicBezTo>
                <a:cubicBezTo>
                  <a:pt x="15373" y="19898"/>
                  <a:pt x="15343" y="20110"/>
                  <a:pt x="15120" y="19983"/>
                </a:cubicBezTo>
                <a:cubicBezTo>
                  <a:pt x="14901" y="18685"/>
                  <a:pt x="14265" y="17202"/>
                  <a:pt x="13756" y="16152"/>
                </a:cubicBezTo>
                <a:cubicBezTo>
                  <a:pt x="11558" y="11633"/>
                  <a:pt x="7832" y="8683"/>
                  <a:pt x="4396" y="8491"/>
                </a:cubicBezTo>
                <a:cubicBezTo>
                  <a:pt x="3091" y="8548"/>
                  <a:pt x="3095" y="8186"/>
                  <a:pt x="2349" y="9193"/>
                </a:cubicBezTo>
                <a:cubicBezTo>
                  <a:pt x="2093" y="10272"/>
                  <a:pt x="2442" y="10520"/>
                  <a:pt x="2918" y="10981"/>
                </a:cubicBezTo>
                <a:cubicBezTo>
                  <a:pt x="3507" y="11548"/>
                  <a:pt x="3621" y="11655"/>
                  <a:pt x="4358" y="11875"/>
                </a:cubicBezTo>
                <a:cubicBezTo>
                  <a:pt x="4573" y="11939"/>
                  <a:pt x="5002" y="12066"/>
                  <a:pt x="5002" y="12066"/>
                </a:cubicBezTo>
                <a:cubicBezTo>
                  <a:pt x="5263" y="12286"/>
                  <a:pt x="5385" y="12676"/>
                  <a:pt x="5646" y="12896"/>
                </a:cubicBezTo>
                <a:cubicBezTo>
                  <a:pt x="6164" y="13336"/>
                  <a:pt x="7036" y="13421"/>
                  <a:pt x="7579" y="13535"/>
                </a:cubicBezTo>
                <a:cubicBezTo>
                  <a:pt x="9116" y="13847"/>
                  <a:pt x="10560" y="13939"/>
                  <a:pt x="12126" y="13981"/>
                </a:cubicBezTo>
                <a:cubicBezTo>
                  <a:pt x="12349" y="14145"/>
                  <a:pt x="12467" y="14173"/>
                  <a:pt x="12543" y="14556"/>
                </a:cubicBezTo>
                <a:cubicBezTo>
                  <a:pt x="12518" y="14726"/>
                  <a:pt x="12531" y="14925"/>
                  <a:pt x="12467" y="15067"/>
                </a:cubicBezTo>
                <a:cubicBezTo>
                  <a:pt x="12396" y="15223"/>
                  <a:pt x="12261" y="15273"/>
                  <a:pt x="12164" y="15386"/>
                </a:cubicBezTo>
                <a:cubicBezTo>
                  <a:pt x="11777" y="15833"/>
                  <a:pt x="11448" y="16251"/>
                  <a:pt x="10989" y="16471"/>
                </a:cubicBezTo>
                <a:cubicBezTo>
                  <a:pt x="10931" y="16535"/>
                  <a:pt x="10653" y="16847"/>
                  <a:pt x="10876" y="16982"/>
                </a:cubicBezTo>
                <a:cubicBezTo>
                  <a:pt x="11019" y="17067"/>
                  <a:pt x="11331" y="17110"/>
                  <a:pt x="11331" y="17110"/>
                </a:cubicBezTo>
                <a:cubicBezTo>
                  <a:pt x="12131" y="16940"/>
                  <a:pt x="12918" y="17301"/>
                  <a:pt x="13225" y="15961"/>
                </a:cubicBezTo>
                <a:cubicBezTo>
                  <a:pt x="13272" y="15755"/>
                  <a:pt x="13301" y="15535"/>
                  <a:pt x="13339" y="15322"/>
                </a:cubicBezTo>
                <a:cubicBezTo>
                  <a:pt x="13427" y="13811"/>
                  <a:pt x="13436" y="14471"/>
                  <a:pt x="13377" y="13343"/>
                </a:cubicBezTo>
                <a:cubicBezTo>
                  <a:pt x="12573" y="13485"/>
                  <a:pt x="12484" y="13535"/>
                  <a:pt x="11823" y="14173"/>
                </a:cubicBezTo>
                <a:cubicBezTo>
                  <a:pt x="11701" y="14294"/>
                  <a:pt x="11575" y="14393"/>
                  <a:pt x="11444" y="14492"/>
                </a:cubicBezTo>
                <a:cubicBezTo>
                  <a:pt x="11234" y="14648"/>
                  <a:pt x="10800" y="14939"/>
                  <a:pt x="10800" y="14939"/>
                </a:cubicBezTo>
                <a:cubicBezTo>
                  <a:pt x="10728" y="15060"/>
                  <a:pt x="10699" y="15251"/>
                  <a:pt x="10611" y="15322"/>
                </a:cubicBezTo>
                <a:cubicBezTo>
                  <a:pt x="10434" y="15471"/>
                  <a:pt x="10232" y="15485"/>
                  <a:pt x="10042" y="15578"/>
                </a:cubicBezTo>
                <a:cubicBezTo>
                  <a:pt x="9979" y="15641"/>
                  <a:pt x="9920" y="15719"/>
                  <a:pt x="9853" y="15769"/>
                </a:cubicBezTo>
                <a:cubicBezTo>
                  <a:pt x="9768" y="15826"/>
                  <a:pt x="9672" y="15826"/>
                  <a:pt x="9587" y="15897"/>
                </a:cubicBezTo>
                <a:cubicBezTo>
                  <a:pt x="9402" y="16053"/>
                  <a:pt x="9183" y="16379"/>
                  <a:pt x="9019" y="16599"/>
                </a:cubicBezTo>
                <a:cubicBezTo>
                  <a:pt x="9006" y="16684"/>
                  <a:pt x="9023" y="16805"/>
                  <a:pt x="8981" y="16854"/>
                </a:cubicBezTo>
                <a:cubicBezTo>
                  <a:pt x="8905" y="16932"/>
                  <a:pt x="8804" y="16890"/>
                  <a:pt x="8716" y="16918"/>
                </a:cubicBezTo>
                <a:cubicBezTo>
                  <a:pt x="8627" y="16954"/>
                  <a:pt x="8539" y="17003"/>
                  <a:pt x="8451" y="17046"/>
                </a:cubicBezTo>
                <a:cubicBezTo>
                  <a:pt x="8168" y="17365"/>
                  <a:pt x="8307" y="17245"/>
                  <a:pt x="8034" y="17429"/>
                </a:cubicBezTo>
                <a:cubicBezTo>
                  <a:pt x="8156" y="17734"/>
                  <a:pt x="8076" y="17635"/>
                  <a:pt x="8375" y="17684"/>
                </a:cubicBezTo>
                <a:cubicBezTo>
                  <a:pt x="8686" y="17734"/>
                  <a:pt x="9221" y="17784"/>
                  <a:pt x="9512" y="17812"/>
                </a:cubicBezTo>
                <a:cubicBezTo>
                  <a:pt x="10522" y="17769"/>
                  <a:pt x="11533" y="17762"/>
                  <a:pt x="12543" y="17684"/>
                </a:cubicBezTo>
                <a:cubicBezTo>
                  <a:pt x="13979" y="17578"/>
                  <a:pt x="15440" y="17074"/>
                  <a:pt x="16863" y="16791"/>
                </a:cubicBezTo>
                <a:cubicBezTo>
                  <a:pt x="17916" y="16585"/>
                  <a:pt x="18989" y="16606"/>
                  <a:pt x="20046" y="16471"/>
                </a:cubicBezTo>
                <a:cubicBezTo>
                  <a:pt x="20379" y="16322"/>
                  <a:pt x="20703" y="16244"/>
                  <a:pt x="21032" y="16088"/>
                </a:cubicBezTo>
                <a:cubicBezTo>
                  <a:pt x="21069" y="16173"/>
                  <a:pt x="21141" y="16237"/>
                  <a:pt x="21145" y="16344"/>
                </a:cubicBezTo>
                <a:cubicBezTo>
                  <a:pt x="21158" y="16556"/>
                  <a:pt x="20998" y="17443"/>
                  <a:pt x="20956" y="17684"/>
                </a:cubicBezTo>
                <a:cubicBezTo>
                  <a:pt x="20981" y="18280"/>
                  <a:pt x="21048" y="18876"/>
                  <a:pt x="21032" y="19472"/>
                </a:cubicBezTo>
                <a:cubicBezTo>
                  <a:pt x="21027" y="19593"/>
                  <a:pt x="20960" y="19252"/>
                  <a:pt x="20918" y="19153"/>
                </a:cubicBezTo>
                <a:cubicBezTo>
                  <a:pt x="20846" y="18975"/>
                  <a:pt x="20771" y="18805"/>
                  <a:pt x="20691" y="18642"/>
                </a:cubicBezTo>
                <a:cubicBezTo>
                  <a:pt x="20396" y="18039"/>
                  <a:pt x="20118" y="17393"/>
                  <a:pt x="19819" y="16791"/>
                </a:cubicBezTo>
                <a:cubicBezTo>
                  <a:pt x="19512" y="16166"/>
                  <a:pt x="19124" y="15656"/>
                  <a:pt x="18834" y="15003"/>
                </a:cubicBezTo>
                <a:cubicBezTo>
                  <a:pt x="18387" y="14003"/>
                  <a:pt x="17920" y="12967"/>
                  <a:pt x="17621" y="11811"/>
                </a:cubicBezTo>
                <a:cubicBezTo>
                  <a:pt x="17499" y="11336"/>
                  <a:pt x="17453" y="10832"/>
                  <a:pt x="17356" y="10342"/>
                </a:cubicBezTo>
                <a:cubicBezTo>
                  <a:pt x="17394" y="10108"/>
                  <a:pt x="17394" y="9846"/>
                  <a:pt x="17469" y="9640"/>
                </a:cubicBezTo>
                <a:cubicBezTo>
                  <a:pt x="17516" y="9505"/>
                  <a:pt x="17617" y="9456"/>
                  <a:pt x="17697" y="9385"/>
                </a:cubicBezTo>
                <a:cubicBezTo>
                  <a:pt x="18000" y="9129"/>
                  <a:pt x="18421" y="8782"/>
                  <a:pt x="18758" y="8683"/>
                </a:cubicBezTo>
                <a:cubicBezTo>
                  <a:pt x="19069" y="8590"/>
                  <a:pt x="19389" y="8555"/>
                  <a:pt x="19705" y="8491"/>
                </a:cubicBezTo>
                <a:cubicBezTo>
                  <a:pt x="19832" y="8463"/>
                  <a:pt x="19962" y="8420"/>
                  <a:pt x="20084" y="8363"/>
                </a:cubicBezTo>
                <a:cubicBezTo>
                  <a:pt x="20122" y="8342"/>
                  <a:pt x="20236" y="8292"/>
                  <a:pt x="20198" y="8300"/>
                </a:cubicBezTo>
                <a:cubicBezTo>
                  <a:pt x="20034" y="8328"/>
                  <a:pt x="19869" y="8385"/>
                  <a:pt x="19705" y="8427"/>
                </a:cubicBezTo>
                <a:cubicBezTo>
                  <a:pt x="19137" y="9002"/>
                  <a:pt x="18560" y="9449"/>
                  <a:pt x="18038" y="10151"/>
                </a:cubicBezTo>
                <a:cubicBezTo>
                  <a:pt x="18185" y="9704"/>
                  <a:pt x="18396" y="9293"/>
                  <a:pt x="18493" y="8810"/>
                </a:cubicBezTo>
                <a:cubicBezTo>
                  <a:pt x="18429" y="9896"/>
                  <a:pt x="18320" y="11066"/>
                  <a:pt x="18531" y="12130"/>
                </a:cubicBezTo>
                <a:cubicBezTo>
                  <a:pt x="18636" y="12669"/>
                  <a:pt x="18787" y="12946"/>
                  <a:pt x="19023" y="13343"/>
                </a:cubicBezTo>
                <a:cubicBezTo>
                  <a:pt x="19116" y="13499"/>
                  <a:pt x="19364" y="13662"/>
                  <a:pt x="19364" y="13662"/>
                </a:cubicBezTo>
                <a:cubicBezTo>
                  <a:pt x="19722" y="13230"/>
                  <a:pt x="19752" y="13095"/>
                  <a:pt x="19857" y="12385"/>
                </a:cubicBezTo>
                <a:cubicBezTo>
                  <a:pt x="19806" y="11321"/>
                  <a:pt x="19789" y="10250"/>
                  <a:pt x="19705" y="9193"/>
                </a:cubicBezTo>
                <a:cubicBezTo>
                  <a:pt x="19621" y="8101"/>
                  <a:pt x="19688" y="8243"/>
                  <a:pt x="19402" y="7916"/>
                </a:cubicBezTo>
                <a:cubicBezTo>
                  <a:pt x="19099" y="8555"/>
                  <a:pt x="19225" y="9002"/>
                  <a:pt x="19251" y="9896"/>
                </a:cubicBezTo>
                <a:cubicBezTo>
                  <a:pt x="19646" y="9335"/>
                  <a:pt x="19827" y="8633"/>
                  <a:pt x="20122" y="7916"/>
                </a:cubicBezTo>
                <a:cubicBezTo>
                  <a:pt x="20253" y="7604"/>
                  <a:pt x="20417" y="7342"/>
                  <a:pt x="20539" y="7023"/>
                </a:cubicBezTo>
                <a:cubicBezTo>
                  <a:pt x="20884" y="6136"/>
                  <a:pt x="21036" y="5341"/>
                  <a:pt x="21183" y="4341"/>
                </a:cubicBezTo>
                <a:cubicBezTo>
                  <a:pt x="21229" y="3440"/>
                  <a:pt x="21276" y="2845"/>
                  <a:pt x="21183" y="1851"/>
                </a:cubicBezTo>
                <a:cubicBezTo>
                  <a:pt x="21137" y="1334"/>
                  <a:pt x="20312" y="1277"/>
                  <a:pt x="20312" y="1277"/>
                </a:cubicBezTo>
                <a:cubicBezTo>
                  <a:pt x="19781" y="1319"/>
                  <a:pt x="19246" y="1284"/>
                  <a:pt x="18720" y="1405"/>
                </a:cubicBezTo>
                <a:cubicBezTo>
                  <a:pt x="18236" y="1518"/>
                  <a:pt x="17373" y="2440"/>
                  <a:pt x="17053" y="2745"/>
                </a:cubicBezTo>
                <a:cubicBezTo>
                  <a:pt x="15937" y="3802"/>
                  <a:pt x="15027" y="5235"/>
                  <a:pt x="14173" y="6831"/>
                </a:cubicBezTo>
                <a:cubicBezTo>
                  <a:pt x="14122" y="7023"/>
                  <a:pt x="14080" y="7221"/>
                  <a:pt x="14021" y="7406"/>
                </a:cubicBezTo>
                <a:cubicBezTo>
                  <a:pt x="13992" y="7498"/>
                  <a:pt x="13924" y="7760"/>
                  <a:pt x="13907" y="7661"/>
                </a:cubicBezTo>
                <a:cubicBezTo>
                  <a:pt x="13844" y="7313"/>
                  <a:pt x="13912" y="6930"/>
                  <a:pt x="13869" y="6576"/>
                </a:cubicBezTo>
                <a:cubicBezTo>
                  <a:pt x="13811" y="6108"/>
                  <a:pt x="13499" y="5781"/>
                  <a:pt x="13377" y="5363"/>
                </a:cubicBezTo>
                <a:cubicBezTo>
                  <a:pt x="13116" y="4476"/>
                  <a:pt x="13145" y="4561"/>
                  <a:pt x="13036" y="3831"/>
                </a:cubicBezTo>
                <a:cubicBezTo>
                  <a:pt x="12981" y="2908"/>
                  <a:pt x="12838" y="1802"/>
                  <a:pt x="13187" y="1021"/>
                </a:cubicBezTo>
                <a:cubicBezTo>
                  <a:pt x="13305" y="1220"/>
                  <a:pt x="13318" y="1376"/>
                  <a:pt x="13453" y="1532"/>
                </a:cubicBezTo>
                <a:cubicBezTo>
                  <a:pt x="13528" y="1511"/>
                  <a:pt x="13604" y="1497"/>
                  <a:pt x="13680" y="1468"/>
                </a:cubicBezTo>
                <a:cubicBezTo>
                  <a:pt x="13718" y="1454"/>
                  <a:pt x="13777" y="1461"/>
                  <a:pt x="13794" y="1405"/>
                </a:cubicBezTo>
                <a:cubicBezTo>
                  <a:pt x="13811" y="1348"/>
                  <a:pt x="13768" y="1277"/>
                  <a:pt x="13756" y="1213"/>
                </a:cubicBezTo>
                <a:cubicBezTo>
                  <a:pt x="13802" y="908"/>
                  <a:pt x="13865" y="504"/>
                  <a:pt x="13718" y="255"/>
                </a:cubicBezTo>
                <a:lnTo>
                  <a:pt x="13819" y="851"/>
                </a:lnTo>
              </a:path>
            </a:pathLst>
          </a:custGeom>
          <a:ln w="50800">
            <a:solidFill/>
            <a:prstDash val="sysDot"/>
            <a:round/>
            <a:headEnd type="oval"/>
            <a:tailEnd type="oval"/>
          </a:ln>
        </p:spPr>
        <p:txBody>
          <a:bodyPr lIns="34288" tIns="34288" rIns="34288" bIns="34288"/>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38" name="Shape 138"/>
          <p:cNvSpPr/>
          <p:nvPr/>
        </p:nvSpPr>
        <p:spPr>
          <a:xfrm flipV="1">
            <a:off x="5543521" y="685858"/>
            <a:ext cx="1" cy="171445"/>
          </a:xfrm>
          <a:prstGeom prst="line">
            <a:avLst/>
          </a:prstGeom>
          <a:ln w="12700">
            <a:solidFill/>
            <a:round/>
            <a:tailEnd type="triangle"/>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139" name="Shape 139"/>
          <p:cNvSpPr/>
          <p:nvPr/>
        </p:nvSpPr>
        <p:spPr>
          <a:xfrm>
            <a:off x="5374422" y="828405"/>
            <a:ext cx="282205" cy="142003"/>
          </a:xfrm>
          <a:custGeom>
            <a:avLst/>
            <a:gdLst/>
            <a:ahLst/>
            <a:cxnLst>
              <a:cxn ang="0">
                <a:pos x="wd2" y="hd2"/>
              </a:cxn>
              <a:cxn ang="5400000">
                <a:pos x="wd2" y="hd2"/>
              </a:cxn>
              <a:cxn ang="10800000">
                <a:pos x="wd2" y="hd2"/>
              </a:cxn>
              <a:cxn ang="16200000">
                <a:pos x="wd2" y="hd2"/>
              </a:cxn>
            </a:cxnLst>
            <a:rect l="0" t="0" r="r" b="b"/>
            <a:pathLst>
              <a:path w="21422" h="18016" extrusionOk="0">
                <a:moveTo>
                  <a:pt x="3256" y="18016"/>
                </a:moveTo>
                <a:cubicBezTo>
                  <a:pt x="4431" y="12276"/>
                  <a:pt x="4973" y="11974"/>
                  <a:pt x="2443" y="4422"/>
                </a:cubicBezTo>
                <a:cubicBezTo>
                  <a:pt x="-178" y="-3584"/>
                  <a:pt x="3" y="1401"/>
                  <a:pt x="3" y="3062"/>
                </a:cubicBezTo>
                <a:lnTo>
                  <a:pt x="21422" y="11672"/>
                </a:lnTo>
              </a:path>
            </a:pathLst>
          </a:custGeom>
          <a:ln w="12700">
            <a:solidFill/>
            <a:round/>
          </a:ln>
        </p:spPr>
        <p:txBody>
          <a:bodyPr lIns="34288" tIns="34288" rIns="34288" bIns="34288"/>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0" name="Shape 140"/>
          <p:cNvSpPr/>
          <p:nvPr/>
        </p:nvSpPr>
        <p:spPr>
          <a:xfrm>
            <a:off x="5486373" y="914451"/>
            <a:ext cx="285741" cy="2857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1" name="Shape 141"/>
          <p:cNvSpPr/>
          <p:nvPr/>
        </p:nvSpPr>
        <p:spPr>
          <a:xfrm>
            <a:off x="2400367" y="4114754"/>
            <a:ext cx="285741"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66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2" name="Shape 142"/>
          <p:cNvSpPr/>
          <p:nvPr/>
        </p:nvSpPr>
        <p:spPr>
          <a:xfrm>
            <a:off x="2400367" y="1714527"/>
            <a:ext cx="171445"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3" name="Shape 143"/>
          <p:cNvSpPr/>
          <p:nvPr/>
        </p:nvSpPr>
        <p:spPr>
          <a:xfrm>
            <a:off x="3086146" y="2857491"/>
            <a:ext cx="285741" cy="2285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3366"/>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4" name="Shape 144"/>
          <p:cNvSpPr/>
          <p:nvPr/>
        </p:nvSpPr>
        <p:spPr>
          <a:xfrm>
            <a:off x="5372076" y="3428973"/>
            <a:ext cx="171445" cy="1142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5" name="Shape 145"/>
          <p:cNvSpPr/>
          <p:nvPr/>
        </p:nvSpPr>
        <p:spPr>
          <a:xfrm>
            <a:off x="6229299" y="1828823"/>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6" name="Shape 146"/>
          <p:cNvSpPr/>
          <p:nvPr/>
        </p:nvSpPr>
        <p:spPr>
          <a:xfrm>
            <a:off x="3714776" y="3771864"/>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CC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7" name="Shape 147"/>
          <p:cNvSpPr/>
          <p:nvPr/>
        </p:nvSpPr>
        <p:spPr>
          <a:xfrm>
            <a:off x="4114815" y="3143233"/>
            <a:ext cx="171445" cy="2285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8" name="Shape 148"/>
          <p:cNvSpPr/>
          <p:nvPr/>
        </p:nvSpPr>
        <p:spPr>
          <a:xfrm>
            <a:off x="6229299" y="3657567"/>
            <a:ext cx="285742" cy="228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3366"/>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49" name="Shape 149"/>
          <p:cNvSpPr/>
          <p:nvPr/>
        </p:nvSpPr>
        <p:spPr>
          <a:xfrm>
            <a:off x="5314928" y="1714526"/>
            <a:ext cx="171445" cy="1142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0" name="Shape 150"/>
          <p:cNvSpPr/>
          <p:nvPr/>
        </p:nvSpPr>
        <p:spPr>
          <a:xfrm>
            <a:off x="6000707" y="3143233"/>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1" name="Shape 151"/>
          <p:cNvSpPr/>
          <p:nvPr/>
        </p:nvSpPr>
        <p:spPr>
          <a:xfrm>
            <a:off x="3143294" y="1828823"/>
            <a:ext cx="171445"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2" name="Shape 152"/>
          <p:cNvSpPr/>
          <p:nvPr/>
        </p:nvSpPr>
        <p:spPr>
          <a:xfrm>
            <a:off x="4343407" y="2457454"/>
            <a:ext cx="285742"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66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3" name="Shape 153"/>
          <p:cNvSpPr/>
          <p:nvPr/>
        </p:nvSpPr>
        <p:spPr>
          <a:xfrm>
            <a:off x="3829072" y="1714527"/>
            <a:ext cx="285742"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66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4" name="Shape 154"/>
          <p:cNvSpPr/>
          <p:nvPr/>
        </p:nvSpPr>
        <p:spPr>
          <a:xfrm>
            <a:off x="4572001" y="3771864"/>
            <a:ext cx="171445"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5" name="Shape 155"/>
          <p:cNvSpPr/>
          <p:nvPr/>
        </p:nvSpPr>
        <p:spPr>
          <a:xfrm>
            <a:off x="5714966" y="2686046"/>
            <a:ext cx="171445" cy="1142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00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6" name="Shape 156"/>
          <p:cNvSpPr/>
          <p:nvPr/>
        </p:nvSpPr>
        <p:spPr>
          <a:xfrm>
            <a:off x="2114625" y="2514602"/>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00"/>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7" name="Shape 157"/>
          <p:cNvSpPr/>
          <p:nvPr/>
        </p:nvSpPr>
        <p:spPr>
          <a:xfrm>
            <a:off x="6572190" y="2114565"/>
            <a:ext cx="171445"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F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8" name="Shape 158"/>
          <p:cNvSpPr/>
          <p:nvPr/>
        </p:nvSpPr>
        <p:spPr>
          <a:xfrm rot="10800000" flipH="1">
            <a:off x="2000329" y="1143043"/>
            <a:ext cx="171445" cy="1142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3366"/>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59" name="Shape 159"/>
          <p:cNvSpPr/>
          <p:nvPr/>
        </p:nvSpPr>
        <p:spPr>
          <a:xfrm>
            <a:off x="2857552" y="2286009"/>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60" name="Shape 160"/>
          <p:cNvSpPr/>
          <p:nvPr/>
        </p:nvSpPr>
        <p:spPr>
          <a:xfrm>
            <a:off x="5257780" y="2514602"/>
            <a:ext cx="114297" cy="1714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61" name="Shape 161"/>
          <p:cNvSpPr/>
          <p:nvPr/>
        </p:nvSpPr>
        <p:spPr>
          <a:xfrm>
            <a:off x="6629338" y="1371637"/>
            <a:ext cx="171445" cy="22859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12700">
            <a:solidFill/>
            <a:round/>
          </a:ln>
        </p:spPr>
        <p:txBody>
          <a:bodyPr lIns="34288" tIns="34288" rIns="34288" bIns="34288" anchor="ctr"/>
          <a:lstStyle/>
          <a:p>
            <a:pPr defTabSz="482163">
              <a:defRPr sz="2400">
                <a:uFill>
                  <a:solidFill/>
                </a:uFill>
                <a:latin typeface="Trebuchet MS"/>
                <a:ea typeface="Trebuchet MS"/>
                <a:cs typeface="Trebuchet MS"/>
                <a:sym typeface="Trebuchet MS"/>
              </a:defRPr>
            </a:pPr>
            <a:endParaRPr sz="1266" kern="0">
              <a:solidFill>
                <a:sysClr val="windowText" lastClr="000000"/>
              </a:solidFill>
              <a:uFill>
                <a:solidFill/>
              </a:uFill>
              <a:latin typeface="Trebuchet MS"/>
              <a:ea typeface="Trebuchet MS"/>
              <a:cs typeface="Trebuchet MS"/>
              <a:sym typeface="Trebuchet MS"/>
            </a:endParaRPr>
          </a:p>
        </p:txBody>
      </p:sp>
      <p:sp>
        <p:nvSpPr>
          <p:cNvPr id="162" name="Shape 162"/>
          <p:cNvSpPr/>
          <p:nvPr/>
        </p:nvSpPr>
        <p:spPr>
          <a:xfrm>
            <a:off x="6057855" y="4796459"/>
            <a:ext cx="160015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r"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2</a:t>
            </a:r>
          </a:p>
        </p:txBody>
      </p:sp>
      <p:sp>
        <p:nvSpPr>
          <p:cNvPr id="163" name="Shape 163"/>
          <p:cNvSpPr/>
          <p:nvPr/>
        </p:nvSpPr>
        <p:spPr>
          <a:xfrm>
            <a:off x="1485994" y="4650393"/>
            <a:ext cx="1600152" cy="507441"/>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l"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12/14/2012Copyright © 2006 aha! Process, Inc. www.ahaprocess.com </a:t>
            </a:r>
          </a:p>
        </p:txBody>
      </p:sp>
    </p:spTree>
    <p:extLst>
      <p:ext uri="{BB962C8B-B14F-4D97-AF65-F5344CB8AC3E}">
        <p14:creationId xmlns:p14="http://schemas.microsoft.com/office/powerpoint/2010/main" val="312734701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idx="4294967295"/>
          </p:nvPr>
        </p:nvSpPr>
        <p:spPr>
          <a:xfrm>
            <a:off x="1143104" y="78"/>
            <a:ext cx="6857792" cy="857225"/>
          </a:xfrm>
          <a:prstGeom prst="rect">
            <a:avLst/>
          </a:prstGeom>
          <a:solidFill>
            <a:srgbClr val="0070C0"/>
          </a:solidFill>
        </p:spPr>
        <p:txBody>
          <a:bodyPr lIns="34288" tIns="34288" rIns="34288" bIns="34288" anchor="ctr">
            <a:normAutofit fontScale="90000"/>
          </a:bodyPr>
          <a:lstStyle/>
          <a:p>
            <a:pPr algn="ctr" defTabSz="433946">
              <a:defRPr sz="1800"/>
            </a:pPr>
            <a:r>
              <a:rPr sz="2658">
                <a:solidFill>
                  <a:srgbClr val="FFFFFF"/>
                </a:solidFill>
                <a:uFill>
                  <a:solidFill>
                    <a:srgbClr val="FFFFFF"/>
                  </a:solidFill>
                </a:uFill>
                <a:latin typeface="Trebuchet MS"/>
                <a:ea typeface="Trebuchet MS"/>
                <a:cs typeface="Trebuchet MS"/>
                <a:sym typeface="Trebuchet MS"/>
              </a:rPr>
              <a:t>Tracking emerging recovery in </a:t>
            </a:r>
            <a:br>
              <a:rPr sz="2658">
                <a:solidFill>
                  <a:srgbClr val="FFFFFF"/>
                </a:solidFill>
                <a:uFill>
                  <a:solidFill>
                    <a:srgbClr val="FFFFFF"/>
                  </a:solidFill>
                </a:uFill>
                <a:latin typeface="Trebuchet MS"/>
                <a:ea typeface="Trebuchet MS"/>
                <a:cs typeface="Trebuchet MS"/>
                <a:sym typeface="Trebuchet MS"/>
              </a:rPr>
            </a:br>
            <a:r>
              <a:rPr sz="2658">
                <a:solidFill>
                  <a:srgbClr val="FFFFFF"/>
                </a:solidFill>
                <a:uFill>
                  <a:solidFill>
                    <a:srgbClr val="FFFFFF"/>
                  </a:solidFill>
                </a:uFill>
                <a:latin typeface="Trebuchet MS"/>
                <a:ea typeface="Trebuchet MS"/>
                <a:cs typeface="Trebuchet MS"/>
                <a:sym typeface="Trebuchet MS"/>
              </a:rPr>
              <a:t>private sector</a:t>
            </a:r>
          </a:p>
        </p:txBody>
      </p:sp>
      <p:graphicFrame>
        <p:nvGraphicFramePr>
          <p:cNvPr id="166" name="Table 166"/>
          <p:cNvGraphicFramePr/>
          <p:nvPr/>
        </p:nvGraphicFramePr>
        <p:xfrm>
          <a:off x="1485993" y="1984790"/>
          <a:ext cx="6172012" cy="2377604"/>
        </p:xfrm>
        <a:graphic>
          <a:graphicData uri="http://schemas.openxmlformats.org/drawingml/2006/table">
            <a:tbl>
              <a:tblPr/>
              <a:tblGrid>
                <a:gridCol w="1543003"/>
                <a:gridCol w="1543003"/>
                <a:gridCol w="1543003"/>
                <a:gridCol w="1543003"/>
              </a:tblGrid>
              <a:tr h="479807">
                <a:tc>
                  <a:txBody>
                    <a:bodyPr/>
                    <a:lstStyle/>
                    <a:p>
                      <a:pPr lvl="0">
                        <a:defRPr sz="1800"/>
                      </a:pPr>
                      <a:endParaRPr sz="900" b="1">
                        <a:solidFill>
                          <a:srgbClr val="FFFFFF"/>
                        </a:solidFill>
                        <a:uFill>
                          <a:solidFill>
                            <a:srgbClr val="FFFFFF"/>
                          </a:solidFill>
                        </a:uFill>
                        <a:latin typeface="Trebuchet MS"/>
                        <a:ea typeface="Trebuchet MS"/>
                        <a:cs typeface="Trebuchet MS"/>
                        <a:sym typeface="Trebuchet MS"/>
                      </a:endParaRP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4F81BD"/>
                    </a:solidFill>
                  </a:tcPr>
                </a:tc>
                <a:tc>
                  <a:txBody>
                    <a:bodyPr/>
                    <a:lstStyle/>
                    <a:p>
                      <a:pPr lvl="0" algn="ctr">
                        <a:defRPr sz="1800"/>
                      </a:pPr>
                      <a:r>
                        <a:rPr sz="900" b="1">
                          <a:solidFill>
                            <a:srgbClr val="FFFFFF"/>
                          </a:solidFill>
                          <a:uFill>
                            <a:solidFill>
                              <a:srgbClr val="FFFFFF"/>
                            </a:solidFill>
                          </a:uFill>
                          <a:latin typeface="Trebuchet MS"/>
                          <a:ea typeface="Trebuchet MS"/>
                          <a:cs typeface="Trebuchet MS"/>
                          <a:sym typeface="Trebuchet MS"/>
                        </a:rPr>
                        <a:t>Wages</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4F81BD"/>
                    </a:solidFill>
                  </a:tcPr>
                </a:tc>
                <a:tc>
                  <a:txBody>
                    <a:bodyPr/>
                    <a:lstStyle/>
                    <a:p>
                      <a:pPr lvl="0" algn="ctr">
                        <a:defRPr sz="1800"/>
                      </a:pPr>
                      <a:r>
                        <a:rPr sz="900" b="1">
                          <a:solidFill>
                            <a:srgbClr val="FFFFFF"/>
                          </a:solidFill>
                          <a:uFill>
                            <a:solidFill>
                              <a:srgbClr val="FFFFFF"/>
                            </a:solidFill>
                          </a:uFill>
                          <a:latin typeface="Trebuchet MS"/>
                          <a:ea typeface="Trebuchet MS"/>
                          <a:cs typeface="Trebuchet MS"/>
                          <a:sym typeface="Trebuchet MS"/>
                        </a:rPr>
                        <a:t>Percent of </a:t>
                      </a:r>
                      <a:r>
                        <a:rPr sz="900" b="1">
                          <a:solidFill>
                            <a:srgbClr val="FF0000"/>
                          </a:solidFill>
                          <a:uFill>
                            <a:solidFill>
                              <a:srgbClr val="FF0000"/>
                            </a:solidFill>
                          </a:uFill>
                          <a:latin typeface="Trebuchet MS"/>
                          <a:ea typeface="Trebuchet MS"/>
                          <a:cs typeface="Trebuchet MS"/>
                          <a:sym typeface="Trebuchet MS"/>
                        </a:rPr>
                        <a:t>job loss</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4F81BD"/>
                    </a:solidFill>
                  </a:tcPr>
                </a:tc>
                <a:tc>
                  <a:txBody>
                    <a:bodyPr/>
                    <a:lstStyle/>
                    <a:p>
                      <a:pPr lvl="0" algn="ctr">
                        <a:defRPr sz="1800"/>
                      </a:pPr>
                      <a:r>
                        <a:rPr sz="900" b="1">
                          <a:solidFill>
                            <a:srgbClr val="FFFFFF"/>
                          </a:solidFill>
                          <a:uFill>
                            <a:solidFill>
                              <a:srgbClr val="FFFFFF"/>
                            </a:solidFill>
                          </a:uFill>
                          <a:latin typeface="Trebuchet MS"/>
                          <a:ea typeface="Trebuchet MS"/>
                          <a:cs typeface="Trebuchet MS"/>
                          <a:sym typeface="Trebuchet MS"/>
                        </a:rPr>
                        <a:t>Percent of recent </a:t>
                      </a:r>
                      <a:r>
                        <a:rPr sz="900" b="1">
                          <a:solidFill>
                            <a:srgbClr val="7030A0"/>
                          </a:solidFill>
                          <a:uFill>
                            <a:solidFill>
                              <a:srgbClr val="7030A0"/>
                            </a:solidFill>
                          </a:uFill>
                          <a:latin typeface="Trebuchet MS"/>
                          <a:ea typeface="Trebuchet MS"/>
                          <a:cs typeface="Trebuchet MS"/>
                          <a:sym typeface="Trebuchet MS"/>
                        </a:rPr>
                        <a:t>job growth</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4F81BD"/>
                    </a:solidFill>
                  </a:tcPr>
                </a:tc>
              </a:tr>
              <a:tr h="709591">
                <a:tc>
                  <a:txBody>
                    <a:bodyPr/>
                    <a:lstStyle/>
                    <a:p>
                      <a:pPr lvl="0">
                        <a:defRPr sz="1800"/>
                      </a:pPr>
                      <a:r>
                        <a:rPr sz="900">
                          <a:uFill>
                            <a:solidFill/>
                          </a:uFill>
                          <a:latin typeface="Trebuchet MS"/>
                          <a:ea typeface="Trebuchet MS"/>
                          <a:cs typeface="Trebuchet MS"/>
                          <a:sym typeface="Trebuchet MS"/>
                        </a:rPr>
                        <a:t>Lower-wage Industries</a:t>
                      </a:r>
                    </a:p>
                  </a:txBody>
                  <a:tcPr marL="24109" marR="24109" marT="24109" marB="24109"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ctr">
                        <a:defRPr sz="1800"/>
                      </a:pPr>
                      <a:r>
                        <a:rPr sz="1500">
                          <a:solidFill>
                            <a:srgbClr val="7030A0"/>
                          </a:solidFill>
                          <a:uFill>
                            <a:solidFill>
                              <a:srgbClr val="7030A0"/>
                            </a:solidFill>
                          </a:uFill>
                          <a:latin typeface="Trebuchet MS"/>
                          <a:ea typeface="Trebuchet MS"/>
                          <a:cs typeface="Trebuchet MS"/>
                          <a:sym typeface="Trebuchet MS"/>
                        </a:rPr>
                        <a:t>$9.03 - $12.91</a:t>
                      </a:r>
                    </a:p>
                  </a:txBody>
                  <a:tcPr marL="24109" marR="24109" marT="24109" marB="24109"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ctr">
                        <a:defRPr sz="1800"/>
                      </a:pPr>
                      <a:r>
                        <a:rPr sz="900">
                          <a:uFill>
                            <a:solidFill/>
                          </a:uFill>
                          <a:latin typeface="Trebuchet MS"/>
                          <a:ea typeface="Trebuchet MS"/>
                          <a:cs typeface="Trebuchet MS"/>
                          <a:sym typeface="Trebuchet MS"/>
                        </a:rPr>
                        <a:t>23%</a:t>
                      </a:r>
                    </a:p>
                  </a:txBody>
                  <a:tcPr marL="24109" marR="24109" marT="24109" marB="24109"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ctr">
                        <a:defRPr sz="1800"/>
                      </a:pPr>
                      <a:r>
                        <a:rPr sz="1700">
                          <a:solidFill>
                            <a:srgbClr val="7030A0"/>
                          </a:solidFill>
                          <a:uFill>
                            <a:solidFill>
                              <a:srgbClr val="7030A0"/>
                            </a:solidFill>
                          </a:uFill>
                          <a:latin typeface="Trebuchet MS"/>
                          <a:ea typeface="Trebuchet MS"/>
                          <a:cs typeface="Trebuchet MS"/>
                          <a:sym typeface="Trebuchet MS"/>
                        </a:rPr>
                        <a:t>49%</a:t>
                      </a:r>
                    </a:p>
                  </a:txBody>
                  <a:tcPr marL="24109" marR="24109" marT="24109" marB="24109"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r>
              <a:tr h="479807">
                <a:tc>
                  <a:txBody>
                    <a:bodyPr/>
                    <a:lstStyle/>
                    <a:p>
                      <a:pPr lvl="0">
                        <a:defRPr sz="1800"/>
                      </a:pPr>
                      <a:r>
                        <a:rPr sz="900">
                          <a:uFill>
                            <a:solidFill/>
                          </a:uFill>
                          <a:latin typeface="Trebuchet MS"/>
                          <a:ea typeface="Trebuchet MS"/>
                          <a:cs typeface="Trebuchet MS"/>
                          <a:sym typeface="Trebuchet MS"/>
                        </a:rPr>
                        <a:t>Mid-wage industries</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9EDF4"/>
                    </a:solidFill>
                  </a:tcPr>
                </a:tc>
                <a:tc>
                  <a:txBody>
                    <a:bodyPr/>
                    <a:lstStyle/>
                    <a:p>
                      <a:pPr lvl="0" algn="ctr">
                        <a:defRPr sz="1800"/>
                      </a:pPr>
                      <a:r>
                        <a:rPr sz="900">
                          <a:uFill>
                            <a:solidFill/>
                          </a:uFill>
                          <a:latin typeface="Trebuchet MS"/>
                          <a:ea typeface="Trebuchet MS"/>
                          <a:cs typeface="Trebuchet MS"/>
                          <a:sym typeface="Trebuchet MS"/>
                        </a:rPr>
                        <a:t>$12.92 - $19.04</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9EDF4"/>
                    </a:solidFill>
                  </a:tcPr>
                </a:tc>
                <a:tc>
                  <a:txBody>
                    <a:bodyPr/>
                    <a:lstStyle/>
                    <a:p>
                      <a:pPr lvl="0" algn="ctr">
                        <a:defRPr sz="1800"/>
                      </a:pPr>
                      <a:r>
                        <a:rPr sz="900">
                          <a:uFill>
                            <a:solidFill/>
                          </a:uFill>
                          <a:latin typeface="Trebuchet MS"/>
                          <a:ea typeface="Trebuchet MS"/>
                          <a:cs typeface="Trebuchet MS"/>
                          <a:sym typeface="Trebuchet MS"/>
                        </a:rPr>
                        <a:t>36%</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9EDF4"/>
                    </a:solidFill>
                  </a:tcPr>
                </a:tc>
                <a:tc>
                  <a:txBody>
                    <a:bodyPr/>
                    <a:lstStyle/>
                    <a:p>
                      <a:pPr lvl="0" algn="ctr">
                        <a:defRPr sz="1800"/>
                      </a:pPr>
                      <a:r>
                        <a:rPr sz="900">
                          <a:uFill>
                            <a:solidFill/>
                          </a:uFill>
                          <a:latin typeface="Trebuchet MS"/>
                          <a:ea typeface="Trebuchet MS"/>
                          <a:cs typeface="Trebuchet MS"/>
                          <a:sym typeface="Trebuchet MS"/>
                        </a:rPr>
                        <a:t>37%</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9EDF4"/>
                    </a:solidFill>
                  </a:tcPr>
                </a:tc>
              </a:tr>
              <a:tr h="708400">
                <a:tc>
                  <a:txBody>
                    <a:bodyPr/>
                    <a:lstStyle/>
                    <a:p>
                      <a:pPr lvl="0">
                        <a:defRPr sz="1800"/>
                      </a:pPr>
                      <a:r>
                        <a:rPr sz="900">
                          <a:uFill>
                            <a:solidFill/>
                          </a:uFill>
                          <a:latin typeface="Trebuchet MS"/>
                          <a:ea typeface="Trebuchet MS"/>
                          <a:cs typeface="Trebuchet MS"/>
                          <a:sym typeface="Trebuchet MS"/>
                        </a:rPr>
                        <a:t>Higher-wage industries</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0D8E8"/>
                    </a:solidFill>
                  </a:tcPr>
                </a:tc>
                <a:tc>
                  <a:txBody>
                    <a:bodyPr/>
                    <a:lstStyle/>
                    <a:p>
                      <a:pPr lvl="0" algn="ctr">
                        <a:defRPr sz="1800"/>
                      </a:pPr>
                      <a:r>
                        <a:rPr sz="1500">
                          <a:solidFill>
                            <a:srgbClr val="FF0000"/>
                          </a:solidFill>
                          <a:uFill>
                            <a:solidFill>
                              <a:srgbClr val="FF0000"/>
                            </a:solidFill>
                          </a:uFill>
                          <a:latin typeface="Trebuchet MS"/>
                          <a:ea typeface="Trebuchet MS"/>
                          <a:cs typeface="Trebuchet MS"/>
                          <a:sym typeface="Trebuchet MS"/>
                        </a:rPr>
                        <a:t>$19.05 - $31.40</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0D8E8"/>
                    </a:solidFill>
                  </a:tcPr>
                </a:tc>
                <a:tc>
                  <a:txBody>
                    <a:bodyPr/>
                    <a:lstStyle/>
                    <a:p>
                      <a:pPr lvl="0" algn="ctr">
                        <a:defRPr sz="1800"/>
                      </a:pPr>
                      <a:r>
                        <a:rPr sz="1900">
                          <a:solidFill>
                            <a:srgbClr val="FF0000"/>
                          </a:solidFill>
                          <a:uFill>
                            <a:solidFill>
                              <a:srgbClr val="FF0000"/>
                            </a:solidFill>
                          </a:uFill>
                          <a:latin typeface="Trebuchet MS"/>
                          <a:ea typeface="Trebuchet MS"/>
                          <a:cs typeface="Trebuchet MS"/>
                          <a:sym typeface="Trebuchet MS"/>
                        </a:rPr>
                        <a:t>40%</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0D8E8"/>
                    </a:solidFill>
                  </a:tcPr>
                </a:tc>
                <a:tc>
                  <a:txBody>
                    <a:bodyPr/>
                    <a:lstStyle/>
                    <a:p>
                      <a:pPr lvl="0" algn="ctr">
                        <a:defRPr sz="1800"/>
                      </a:pPr>
                      <a:r>
                        <a:rPr sz="900">
                          <a:uFill>
                            <a:solidFill/>
                          </a:uFill>
                          <a:latin typeface="Trebuchet MS"/>
                          <a:ea typeface="Trebuchet MS"/>
                          <a:cs typeface="Trebuchet MS"/>
                          <a:sym typeface="Trebuchet MS"/>
                        </a:rPr>
                        <a:t>14%</a:t>
                      </a:r>
                    </a:p>
                  </a:txBody>
                  <a:tcPr marL="24109" marR="24109" marT="24109" marB="24109"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D0D8E8"/>
                    </a:solidFill>
                  </a:tcPr>
                </a:tc>
              </a:tr>
            </a:tbl>
          </a:graphicData>
        </a:graphic>
      </p:graphicFrame>
      <p:sp>
        <p:nvSpPr>
          <p:cNvPr id="167" name="Shape 167"/>
          <p:cNvSpPr/>
          <p:nvPr/>
        </p:nvSpPr>
        <p:spPr>
          <a:xfrm>
            <a:off x="1943180" y="1143043"/>
            <a:ext cx="5819216" cy="750584"/>
          </a:xfrm>
          <a:prstGeom prst="rect">
            <a:avLst/>
          </a:prstGeom>
          <a:ln w="12700">
            <a:miter lim="400000"/>
          </a:ln>
          <a:extLst>
            <a:ext uri="{C572A759-6A51-4108-AA02-DFA0A04FC94B}">
              <ma14:wrappingTextBoxFlag xmlns:ma14="http://schemas.microsoft.com/office/mac/drawingml/2011/main" xmlns="" val="1"/>
            </a:ext>
          </a:extLst>
        </p:spPr>
        <p:txBody>
          <a:bodyPr wrap="none" lIns="34287" tIns="34287" rIns="34287" bIns="34287">
            <a:spAutoFit/>
          </a:bodyPr>
          <a:lstStyle/>
          <a:p>
            <a:pPr defTabSz="482163">
              <a:defRPr sz="1800"/>
            </a:pPr>
            <a:r>
              <a:rPr sz="1476" kern="0">
                <a:solidFill>
                  <a:srgbClr val="0070C0"/>
                </a:solidFill>
                <a:uFill>
                  <a:solidFill>
                    <a:srgbClr val="0070C0"/>
                  </a:solidFill>
                </a:uFill>
                <a:latin typeface="Trebuchet MS"/>
                <a:ea typeface="Trebuchet MS"/>
                <a:cs typeface="Trebuchet MS"/>
                <a:sym typeface="Trebuchet MS"/>
              </a:rPr>
              <a:t>The private sector saw a net gain of 1.26 million jobs between </a:t>
            </a:r>
          </a:p>
          <a:p>
            <a:pPr defTabSz="482163">
              <a:defRPr sz="1800"/>
            </a:pPr>
            <a:r>
              <a:rPr sz="1476" kern="0">
                <a:solidFill>
                  <a:srgbClr val="FF0000"/>
                </a:solidFill>
                <a:uFill>
                  <a:solidFill>
                    <a:srgbClr val="FF0000"/>
                  </a:solidFill>
                </a:uFill>
                <a:latin typeface="Trebuchet MS"/>
                <a:ea typeface="Trebuchet MS"/>
                <a:cs typeface="Trebuchet MS"/>
                <a:sym typeface="Trebuchet MS"/>
              </a:rPr>
              <a:t>February 2010 and 2011.  </a:t>
            </a:r>
            <a:r>
              <a:rPr sz="1476" kern="0">
                <a:solidFill>
                  <a:srgbClr val="0070C0"/>
                </a:solidFill>
                <a:uFill>
                  <a:solidFill>
                    <a:srgbClr val="0070C0"/>
                  </a:solidFill>
                </a:uFill>
                <a:latin typeface="Trebuchet MS"/>
                <a:ea typeface="Trebuchet MS"/>
                <a:cs typeface="Trebuchet MS"/>
                <a:sym typeface="Trebuchet MS"/>
              </a:rPr>
              <a:t>During the same period the public sector </a:t>
            </a:r>
          </a:p>
          <a:p>
            <a:pPr defTabSz="482163">
              <a:defRPr sz="1800"/>
            </a:pPr>
            <a:r>
              <a:rPr sz="1476" kern="0">
                <a:solidFill>
                  <a:srgbClr val="0070C0"/>
                </a:solidFill>
                <a:uFill>
                  <a:solidFill>
                    <a:srgbClr val="0070C0"/>
                  </a:solidFill>
                </a:uFill>
                <a:latin typeface="Trebuchet MS"/>
                <a:ea typeface="Trebuchet MS"/>
                <a:cs typeface="Trebuchet MS"/>
                <a:sym typeface="Trebuchet MS"/>
              </a:rPr>
              <a:t>lost almost a quarter of a million jobs.</a:t>
            </a:r>
          </a:p>
        </p:txBody>
      </p:sp>
      <p:sp>
        <p:nvSpPr>
          <p:cNvPr id="168" name="Shape 168"/>
          <p:cNvSpPr/>
          <p:nvPr/>
        </p:nvSpPr>
        <p:spPr>
          <a:xfrm>
            <a:off x="2654181" y="4400495"/>
            <a:ext cx="4935962" cy="410106"/>
          </a:xfrm>
          <a:prstGeom prst="rect">
            <a:avLst/>
          </a:prstGeom>
          <a:ln w="12700">
            <a:miter lim="400000"/>
          </a:ln>
          <a:extLst>
            <a:ext uri="{C572A759-6A51-4108-AA02-DFA0A04FC94B}">
              <ma14:wrappingTextBoxFlag xmlns:ma14="http://schemas.microsoft.com/office/mac/drawingml/2011/main" xmlns="" val="1"/>
            </a:ext>
          </a:extLst>
        </p:spPr>
        <p:txBody>
          <a:bodyPr wrap="none" lIns="34287" tIns="34287" rIns="34287" bIns="34287">
            <a:spAutoFit/>
          </a:bodyPr>
          <a:lstStyle/>
          <a:p>
            <a:pPr algn="r" defTabSz="482163">
              <a:defRPr sz="1800"/>
            </a:pPr>
            <a:r>
              <a:rPr sz="1266" kern="0">
                <a:solidFill>
                  <a:sysClr val="windowText" lastClr="000000"/>
                </a:solidFill>
                <a:uFill>
                  <a:solidFill/>
                </a:uFill>
                <a:latin typeface="Trebuchet MS"/>
                <a:ea typeface="Trebuchet MS"/>
                <a:cs typeface="Trebuchet MS"/>
                <a:sym typeface="Trebuchet MS"/>
              </a:rPr>
              <a:t>NELP National Employment Law Project, Data Brief, February 2011</a:t>
            </a:r>
          </a:p>
          <a:p>
            <a:pPr algn="r" defTabSz="482163">
              <a:defRPr sz="1800"/>
            </a:pPr>
            <a:r>
              <a:rPr sz="949" kern="0">
                <a:solidFill>
                  <a:sysClr val="windowText" lastClr="000000"/>
                </a:solidFill>
                <a:uFill>
                  <a:solidFill/>
                </a:uFill>
                <a:latin typeface="Trebuchet MS"/>
                <a:ea typeface="Trebuchet MS"/>
                <a:cs typeface="Trebuchet MS"/>
                <a:sym typeface="Trebuchet MS"/>
              </a:rPr>
              <a:t>www.nelp.org/page/./Justice/2011/UnbalancedGrowthFeb2011.pdf?nocdn=1</a:t>
            </a:r>
          </a:p>
        </p:txBody>
      </p:sp>
      <p:sp>
        <p:nvSpPr>
          <p:cNvPr id="169" name="Shape 169"/>
          <p:cNvSpPr/>
          <p:nvPr/>
        </p:nvSpPr>
        <p:spPr>
          <a:xfrm>
            <a:off x="1485994" y="4650393"/>
            <a:ext cx="1600152" cy="507441"/>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l"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170" name="Shape 170"/>
          <p:cNvSpPr/>
          <p:nvPr/>
        </p:nvSpPr>
        <p:spPr>
          <a:xfrm>
            <a:off x="6057855" y="4796459"/>
            <a:ext cx="160015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r"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5</a:t>
            </a:r>
          </a:p>
        </p:txBody>
      </p:sp>
    </p:spTree>
    <p:extLst>
      <p:ext uri="{BB962C8B-B14F-4D97-AF65-F5344CB8AC3E}">
        <p14:creationId xmlns:p14="http://schemas.microsoft.com/office/powerpoint/2010/main" val="114129031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body" idx="1"/>
          </p:nvPr>
        </p:nvSpPr>
        <p:spPr>
          <a:xfrm>
            <a:off x="1485994" y="1283235"/>
            <a:ext cx="6172013" cy="3394370"/>
          </a:xfrm>
          <a:prstGeom prst="rect">
            <a:avLst/>
          </a:prstGeom>
        </p:spPr>
        <p:txBody>
          <a:bodyPr lIns="34288" tIns="34288" rIns="34288" bIns="34288">
            <a:normAutofit/>
          </a:bodyPr>
          <a:lstStyle/>
          <a:p>
            <a:pPr marL="971023" indent="-971023" defTabSz="685743">
              <a:lnSpc>
                <a:spcPct val="90000"/>
              </a:lnSpc>
              <a:spcBef>
                <a:spcPts val="316"/>
              </a:spcBef>
              <a:buSzPct val="100000"/>
              <a:buFont typeface="Wingdings"/>
              <a:buChar char="▪"/>
              <a:defRPr sz="1800">
                <a:uFillTx/>
              </a:defRPr>
            </a:pPr>
            <a:r>
              <a:rPr sz="2109">
                <a:latin typeface="Calibri"/>
                <a:ea typeface="Calibri"/>
                <a:cs typeface="Calibri"/>
                <a:sym typeface="Calibri"/>
              </a:rPr>
              <a:t>People and organizations use Bridges to develop programs and strategies that:</a:t>
            </a: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Improve relationships at the individual level.</a:t>
            </a:r>
            <a:endParaRPr sz="1793">
              <a:latin typeface="Calibri"/>
              <a:ea typeface="Calibri"/>
              <a:cs typeface="Calibri"/>
              <a:sym typeface="Calibri"/>
            </a:endParaRP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Improve outcomes at the organizational level.</a:t>
            </a:r>
            <a:endParaRPr sz="1793">
              <a:latin typeface="Calibri"/>
              <a:ea typeface="Calibri"/>
              <a:cs typeface="Calibri"/>
              <a:sym typeface="Calibri"/>
            </a:endParaRP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Change systems at the community level.</a:t>
            </a:r>
            <a:endParaRPr sz="1793">
              <a:latin typeface="Calibri"/>
              <a:ea typeface="Calibri"/>
              <a:cs typeface="Calibri"/>
              <a:sym typeface="Calibri"/>
            </a:endParaRPr>
          </a:p>
          <a:p>
            <a:pPr marL="971023" indent="-971023" defTabSz="685743">
              <a:lnSpc>
                <a:spcPct val="90000"/>
              </a:lnSpc>
              <a:spcBef>
                <a:spcPts val="316"/>
              </a:spcBef>
              <a:buSzPct val="100000"/>
              <a:buFont typeface="Wingdings"/>
              <a:buChar char="▪"/>
              <a:defRPr sz="1800">
                <a:uFillTx/>
              </a:defRPr>
            </a:pPr>
            <a:r>
              <a:rPr sz="2109">
                <a:latin typeface="Calibri"/>
                <a:ea typeface="Calibri"/>
                <a:cs typeface="Calibri"/>
                <a:sym typeface="Calibri"/>
              </a:rPr>
              <a:t>Bridges helps:</a:t>
            </a: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Prevent poverty.</a:t>
            </a:r>
            <a:endParaRPr sz="1793">
              <a:latin typeface="Calibri"/>
              <a:ea typeface="Calibri"/>
              <a:cs typeface="Calibri"/>
              <a:sym typeface="Calibri"/>
            </a:endParaRP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Alleviate suffering.</a:t>
            </a:r>
            <a:endParaRPr sz="1793">
              <a:latin typeface="Calibri"/>
              <a:ea typeface="Calibri"/>
              <a:cs typeface="Calibri"/>
              <a:sym typeface="Calibri"/>
            </a:endParaRP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Support people in transition.</a:t>
            </a:r>
            <a:endParaRPr sz="1793">
              <a:latin typeface="Calibri"/>
              <a:ea typeface="Calibri"/>
              <a:cs typeface="Calibri"/>
              <a:sym typeface="Calibri"/>
            </a:endParaRPr>
          </a:p>
          <a:p>
            <a:pPr marL="636373" lvl="1" indent="-395291" defTabSz="685743">
              <a:lnSpc>
                <a:spcPct val="90000"/>
              </a:lnSpc>
              <a:spcBef>
                <a:spcPts val="316"/>
              </a:spcBef>
              <a:buClr>
                <a:srgbClr val="3333CC"/>
              </a:buClr>
              <a:buSzPct val="100000"/>
              <a:buFont typeface="Helvetica Neue"/>
              <a:buChar char="–"/>
              <a:defRPr sz="1800">
                <a:uFillTx/>
              </a:defRPr>
            </a:pPr>
            <a:r>
              <a:rPr sz="1793">
                <a:solidFill>
                  <a:srgbClr val="3333CC"/>
                </a:solidFill>
                <a:uFill>
                  <a:solidFill>
                    <a:srgbClr val="3333CC"/>
                  </a:solidFill>
                </a:uFill>
                <a:latin typeface="Calibri"/>
                <a:ea typeface="Calibri"/>
                <a:cs typeface="Calibri"/>
                <a:sym typeface="Calibri"/>
              </a:rPr>
              <a:t>Eliminate poverty.</a:t>
            </a:r>
          </a:p>
        </p:txBody>
      </p:sp>
      <p:pic>
        <p:nvPicPr>
          <p:cNvPr id="173" name="image12.png" descr="Bridges Communities BW logo.tif"/>
          <p:cNvPicPr/>
          <p:nvPr/>
        </p:nvPicPr>
        <p:blipFill>
          <a:blip r:embed="rId3">
            <a:extLst/>
          </a:blip>
          <a:stretch>
            <a:fillRect/>
          </a:stretch>
        </p:blipFill>
        <p:spPr>
          <a:xfrm>
            <a:off x="7315117" y="1771674"/>
            <a:ext cx="577436" cy="571483"/>
          </a:xfrm>
          <a:prstGeom prst="rect">
            <a:avLst/>
          </a:prstGeom>
          <a:ln w="12700">
            <a:miter lim="400000"/>
          </a:ln>
        </p:spPr>
      </p:pic>
      <p:sp>
        <p:nvSpPr>
          <p:cNvPr id="174" name="Shape 174"/>
          <p:cNvSpPr>
            <a:spLocks noGrp="1"/>
          </p:cNvSpPr>
          <p:nvPr>
            <p:ph type="title"/>
          </p:nvPr>
        </p:nvSpPr>
        <p:spPr>
          <a:xfrm>
            <a:off x="1143104" y="-57070"/>
            <a:ext cx="6857793" cy="1314411"/>
          </a:xfrm>
          <a:prstGeom prst="rect">
            <a:avLst/>
          </a:prstGeom>
          <a:solidFill>
            <a:srgbClr val="0070C0"/>
          </a:solidFill>
          <a:effectLst>
            <a:outerShdw blurRad="63500" dist="38100" dir="5400000" rotWithShape="0">
              <a:srgbClr val="000000">
                <a:alpha val="31999"/>
              </a:srgbClr>
            </a:outerShdw>
          </a:effectLst>
        </p:spPr>
        <p:txBody>
          <a:bodyPr lIns="0" tIns="0" rIns="0" bIns="0" anchor="ctr">
            <a:normAutofit/>
          </a:bodyPr>
          <a:lstStyle/>
          <a:p>
            <a:pPr defTabSz="657170">
              <a:defRPr sz="1800">
                <a:uFillTx/>
              </a:defRPr>
            </a:pPr>
            <a:r>
              <a:rPr sz="1266"/>
              <a:t/>
            </a:r>
            <a:br>
              <a:rPr sz="1266"/>
            </a:br>
            <a:r>
              <a:rPr sz="2531" b="1">
                <a:solidFill>
                  <a:srgbClr val="FFFFFF"/>
                </a:solidFill>
                <a:uFill>
                  <a:solidFill>
                    <a:srgbClr val="FFFFFF"/>
                  </a:solidFill>
                </a:uFill>
                <a:latin typeface="Calibri"/>
                <a:ea typeface="Calibri"/>
                <a:cs typeface="Calibri"/>
                <a:sym typeface="Calibri"/>
              </a:rPr>
              <a:t>The Bridges Model is not a program</a:t>
            </a:r>
            <a:br>
              <a:rPr sz="2531" b="1">
                <a:solidFill>
                  <a:srgbClr val="FFFFFF"/>
                </a:solidFill>
                <a:uFill>
                  <a:solidFill>
                    <a:srgbClr val="FFFFFF"/>
                  </a:solidFill>
                </a:uFill>
                <a:latin typeface="Calibri"/>
                <a:ea typeface="Calibri"/>
                <a:cs typeface="Calibri"/>
                <a:sym typeface="Calibri"/>
              </a:rPr>
            </a:br>
            <a:endParaRPr sz="2531" b="1">
              <a:solidFill>
                <a:srgbClr val="FFFFFF"/>
              </a:solidFill>
              <a:uFill>
                <a:solidFill>
                  <a:srgbClr val="FFFFFF"/>
                </a:solidFill>
              </a:uFill>
              <a:latin typeface="Calibri"/>
              <a:ea typeface="Calibri"/>
              <a:cs typeface="Calibri"/>
              <a:sym typeface="Calibri"/>
            </a:endParaRPr>
          </a:p>
        </p:txBody>
      </p:sp>
      <p:sp>
        <p:nvSpPr>
          <p:cNvPr id="175" name="Shape 175"/>
          <p:cNvSpPr/>
          <p:nvPr/>
        </p:nvSpPr>
        <p:spPr>
          <a:xfrm>
            <a:off x="1485994" y="4684420"/>
            <a:ext cx="1600152" cy="4381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176" name="Shape 176"/>
          <p:cNvSpPr/>
          <p:nvPr/>
        </p:nvSpPr>
        <p:spPr>
          <a:xfrm>
            <a:off x="6057855" y="4693568"/>
            <a:ext cx="1600152"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13</a:t>
            </a:r>
          </a:p>
        </p:txBody>
      </p:sp>
    </p:spTree>
    <p:extLst>
      <p:ext uri="{BB962C8B-B14F-4D97-AF65-F5344CB8AC3E}">
        <p14:creationId xmlns:p14="http://schemas.microsoft.com/office/powerpoint/2010/main" val="137614074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1143105" y="4857680"/>
            <a:ext cx="6857791" cy="57149"/>
          </a:xfrm>
          <a:prstGeom prst="rect">
            <a:avLst/>
          </a:prstGeom>
          <a:solidFill>
            <a:srgbClr val="F8B308"/>
          </a:solidFill>
          <a:ln w="12700">
            <a:miter lim="400000"/>
          </a:ln>
          <a:effectLst>
            <a:outerShdw blurRad="63500" dist="38100" dir="5400000" rotWithShape="0">
              <a:srgbClr val="000000">
                <a:alpha val="32000"/>
              </a:srgbClr>
            </a:outerShdw>
          </a:effectLst>
        </p:spPr>
        <p:txBody>
          <a:bodyPr lIns="24109" rIns="24109" anchor="ctr"/>
          <a:lstStyle/>
          <a:p>
            <a:pPr defTabSz="482163">
              <a:defRPr sz="6800" b="1">
                <a:uFill>
                  <a:solidFill/>
                </a:uFill>
                <a:latin typeface="Arial"/>
                <a:ea typeface="Arial"/>
                <a:cs typeface="Arial"/>
                <a:sym typeface="Arial"/>
              </a:defRPr>
            </a:pPr>
            <a:endParaRPr sz="3586" b="1" kern="0">
              <a:solidFill>
                <a:sysClr val="windowText" lastClr="000000"/>
              </a:solidFill>
              <a:uFill>
                <a:solidFill/>
              </a:uFill>
              <a:latin typeface="Arial"/>
              <a:ea typeface="Arial"/>
              <a:cs typeface="Arial"/>
              <a:sym typeface="Arial"/>
            </a:endParaRPr>
          </a:p>
        </p:txBody>
      </p:sp>
      <p:sp>
        <p:nvSpPr>
          <p:cNvPr id="181" name="Shape 181"/>
          <p:cNvSpPr/>
          <p:nvPr/>
        </p:nvSpPr>
        <p:spPr>
          <a:xfrm>
            <a:off x="1143105" y="4914829"/>
            <a:ext cx="6857791" cy="228593"/>
          </a:xfrm>
          <a:prstGeom prst="rect">
            <a:avLst/>
          </a:prstGeom>
          <a:solidFill>
            <a:srgbClr val="430086"/>
          </a:solidFill>
          <a:ln w="12700">
            <a:miter lim="400000"/>
          </a:ln>
          <a:effectLst>
            <a:outerShdw blurRad="63500" dist="38100" dir="5400000" rotWithShape="0">
              <a:srgbClr val="000000">
                <a:alpha val="32000"/>
              </a:srgbClr>
            </a:outerShdw>
          </a:effectLst>
        </p:spPr>
        <p:txBody>
          <a:bodyPr lIns="24109" rIns="24109" anchor="ctr"/>
          <a:lstStyle/>
          <a:p>
            <a:pPr defTabSz="482163">
              <a:defRPr sz="6800" b="1">
                <a:uFill>
                  <a:solidFill/>
                </a:uFill>
                <a:latin typeface="Arial"/>
                <a:ea typeface="Arial"/>
                <a:cs typeface="Arial"/>
                <a:sym typeface="Arial"/>
              </a:defRPr>
            </a:pPr>
            <a:endParaRPr sz="3586" b="1" kern="0">
              <a:solidFill>
                <a:sysClr val="windowText" lastClr="000000"/>
              </a:solidFill>
              <a:uFill>
                <a:solidFill/>
              </a:uFill>
              <a:latin typeface="Arial"/>
              <a:ea typeface="Arial"/>
              <a:cs typeface="Arial"/>
              <a:sym typeface="Arial"/>
            </a:endParaRPr>
          </a:p>
        </p:txBody>
      </p:sp>
      <p:sp>
        <p:nvSpPr>
          <p:cNvPr id="182" name="Shape 182"/>
          <p:cNvSpPr/>
          <p:nvPr/>
        </p:nvSpPr>
        <p:spPr>
          <a:xfrm>
            <a:off x="1143105" y="4956093"/>
            <a:ext cx="6000567"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200" b="1">
                <a:solidFill>
                  <a:srgbClr val="FFFFFF"/>
                </a:solidFill>
                <a:uFill>
                  <a:solidFill>
                    <a:srgbClr val="FFFFFF"/>
                  </a:solidFill>
                </a:uFill>
                <a:latin typeface="Arial"/>
                <a:ea typeface="Arial"/>
                <a:cs typeface="Arial"/>
                <a:sym typeface="Arial"/>
              </a:defRPr>
            </a:lvl1pPr>
          </a:lstStyle>
          <a:p>
            <a:pPr>
              <a:defRPr sz="1800" b="0">
                <a:solidFill>
                  <a:srgbClr val="000000"/>
                </a:solidFill>
                <a:uFillTx/>
              </a:defRPr>
            </a:pPr>
            <a:r>
              <a:rPr sz="949" b="0" kern="0">
                <a:solidFill>
                  <a:srgbClr val="000000"/>
                </a:solidFill>
                <a:uFillTx/>
              </a:rPr>
              <a:t>  Copyright 2006. Revised 2011.  DeVol &amp; Associates LLC. All rights reserved. www.ahaprocess.com</a:t>
            </a:r>
          </a:p>
        </p:txBody>
      </p:sp>
      <p:sp>
        <p:nvSpPr>
          <p:cNvPr id="183" name="Shape 183"/>
          <p:cNvSpPr/>
          <p:nvPr/>
        </p:nvSpPr>
        <p:spPr>
          <a:xfrm>
            <a:off x="6743634" y="4885560"/>
            <a:ext cx="1157253" cy="287130"/>
          </a:xfrm>
          <a:prstGeom prst="rect">
            <a:avLst/>
          </a:prstGeom>
          <a:ln w="12700">
            <a:miter lim="400000"/>
          </a:ln>
        </p:spPr>
        <p:txBody>
          <a:bodyPr lIns="24109" rIns="24109" anchor="ctr">
            <a:spAutoFit/>
          </a:bodyPr>
          <a:lstStyle/>
          <a:p>
            <a:pPr algn="r" defTabSz="48216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184" name="Shape 184"/>
          <p:cNvSpPr/>
          <p:nvPr/>
        </p:nvSpPr>
        <p:spPr>
          <a:xfrm rot="1497766">
            <a:off x="3067096" y="1846682"/>
            <a:ext cx="473855" cy="1021525"/>
          </a:xfrm>
          <a:prstGeom prst="roundRect">
            <a:avLst>
              <a:gd name="adj" fmla="val 11719"/>
            </a:avLst>
          </a:prstGeom>
          <a:solidFill>
            <a:srgbClr val="BBE0E3"/>
          </a:solidFill>
          <a:ln w="38100">
            <a:solidFill/>
            <a:round/>
          </a:ln>
        </p:spPr>
        <p:txBody>
          <a:bodyPr lIns="34288" tIns="34288" rIns="34288" bIns="34288" anchor="ctr"/>
          <a:lstStyle/>
          <a:p>
            <a:pPr defTabSz="685743">
              <a:defRPr sz="2400">
                <a:uFill>
                  <a:solidFill/>
                </a:uFill>
                <a:latin typeface="Lucida Sans Unicode"/>
                <a:ea typeface="Lucida Sans Unicode"/>
                <a:cs typeface="Lucida Sans Unicode"/>
                <a:sym typeface="Lucida Sans Unicode"/>
              </a:defRPr>
            </a:pPr>
            <a:endParaRPr sz="1266" kern="0">
              <a:solidFill>
                <a:sysClr val="windowText" lastClr="000000"/>
              </a:solidFill>
              <a:uFill>
                <a:solidFill/>
              </a:uFill>
              <a:latin typeface="Lucida Sans Unicode"/>
              <a:ea typeface="Lucida Sans Unicode"/>
              <a:cs typeface="Lucida Sans Unicode"/>
              <a:sym typeface="Lucida Sans Unicode"/>
            </a:endParaRPr>
          </a:p>
        </p:txBody>
      </p:sp>
      <p:sp>
        <p:nvSpPr>
          <p:cNvPr id="185" name="Shape 185"/>
          <p:cNvSpPr/>
          <p:nvPr/>
        </p:nvSpPr>
        <p:spPr>
          <a:xfrm rot="9228581">
            <a:off x="5317309" y="1846682"/>
            <a:ext cx="473855" cy="1021525"/>
          </a:xfrm>
          <a:prstGeom prst="roundRect">
            <a:avLst>
              <a:gd name="adj" fmla="val 11719"/>
            </a:avLst>
          </a:prstGeom>
          <a:solidFill>
            <a:srgbClr val="BBE0E3"/>
          </a:solidFill>
          <a:ln w="38100">
            <a:solidFill/>
            <a:round/>
          </a:ln>
        </p:spPr>
        <p:txBody>
          <a:bodyPr lIns="34288" tIns="34288" rIns="34288" bIns="34288" anchor="ctr"/>
          <a:lstStyle/>
          <a:p>
            <a:pPr defTabSz="685743">
              <a:defRPr sz="2400">
                <a:uFill>
                  <a:solidFill/>
                </a:uFill>
                <a:latin typeface="Lucida Sans Unicode"/>
                <a:ea typeface="Lucida Sans Unicode"/>
                <a:cs typeface="Lucida Sans Unicode"/>
                <a:sym typeface="Lucida Sans Unicode"/>
              </a:defRPr>
            </a:pPr>
            <a:endParaRPr sz="1266" kern="0">
              <a:solidFill>
                <a:sysClr val="windowText" lastClr="000000"/>
              </a:solidFill>
              <a:uFill>
                <a:solidFill/>
              </a:uFill>
              <a:latin typeface="Lucida Sans Unicode"/>
              <a:ea typeface="Lucida Sans Unicode"/>
              <a:cs typeface="Lucida Sans Unicode"/>
              <a:sym typeface="Lucida Sans Unicode"/>
            </a:endParaRPr>
          </a:p>
        </p:txBody>
      </p:sp>
      <p:sp>
        <p:nvSpPr>
          <p:cNvPr id="186" name="Shape 186"/>
          <p:cNvSpPr/>
          <p:nvPr/>
        </p:nvSpPr>
        <p:spPr>
          <a:xfrm rot="16200000">
            <a:off x="4233278" y="3159306"/>
            <a:ext cx="510763" cy="947709"/>
          </a:xfrm>
          <a:prstGeom prst="roundRect">
            <a:avLst>
              <a:gd name="adj" fmla="val 11719"/>
            </a:avLst>
          </a:prstGeom>
          <a:solidFill>
            <a:srgbClr val="BBE0E3"/>
          </a:solidFill>
          <a:ln w="38100">
            <a:solidFill/>
            <a:round/>
          </a:ln>
        </p:spPr>
        <p:txBody>
          <a:bodyPr lIns="34288" tIns="34288" rIns="34288" bIns="34288" anchor="ctr"/>
          <a:lstStyle/>
          <a:p>
            <a:pPr defTabSz="685743">
              <a:defRPr sz="2400">
                <a:uFill>
                  <a:solidFill/>
                </a:uFill>
                <a:latin typeface="Lucida Sans Unicode"/>
                <a:ea typeface="Lucida Sans Unicode"/>
                <a:cs typeface="Lucida Sans Unicode"/>
                <a:sym typeface="Lucida Sans Unicode"/>
              </a:defRPr>
            </a:pPr>
            <a:endParaRPr sz="1266" kern="0">
              <a:solidFill>
                <a:sysClr val="windowText" lastClr="000000"/>
              </a:solidFill>
              <a:uFill>
                <a:solidFill/>
              </a:uFill>
              <a:latin typeface="Lucida Sans Unicode"/>
              <a:ea typeface="Lucida Sans Unicode"/>
              <a:cs typeface="Lucida Sans Unicode"/>
              <a:sym typeface="Lucida Sans Unicode"/>
            </a:endParaRPr>
          </a:p>
        </p:txBody>
      </p:sp>
      <p:sp>
        <p:nvSpPr>
          <p:cNvPr id="187" name="Shape 187"/>
          <p:cNvSpPr/>
          <p:nvPr/>
        </p:nvSpPr>
        <p:spPr>
          <a:xfrm>
            <a:off x="5791163" y="1808584"/>
            <a:ext cx="764949" cy="215311"/>
          </a:xfrm>
          <a:prstGeom prst="rect">
            <a:avLst/>
          </a:prstGeom>
          <a:ln w="12700">
            <a:miter lim="400000"/>
          </a:ln>
          <a:extLst>
            <a:ext uri="{C572A759-6A51-4108-AA02-DFA0A04FC94B}">
              <ma14:wrappingTextBoxFlag xmlns:ma14="http://schemas.microsoft.com/office/mac/drawingml/2011/main" xmlns="" val="1"/>
            </a:ext>
          </a:extLst>
        </p:spPr>
        <p:txBody>
          <a:bodyPr wrap="none" lIns="34288" tIns="34288" rIns="34288" bIns="34288">
            <a:spAutoFit/>
          </a:bodyPr>
          <a:lstStyle>
            <a:lvl1pPr algn="l" defTabSz="1300480">
              <a:spcBef>
                <a:spcPts val="1600"/>
              </a:spcBef>
              <a:defRPr sz="3800" b="1">
                <a:uFill>
                  <a:solidFill/>
                </a:uFill>
                <a:latin typeface="Arial"/>
                <a:ea typeface="Arial"/>
                <a:cs typeface="Arial"/>
                <a:sym typeface="Arial"/>
              </a:defRPr>
            </a:lvl1pPr>
          </a:lstStyle>
          <a:p>
            <a:pPr>
              <a:defRPr sz="1800" b="0">
                <a:uFillTx/>
              </a:defRPr>
            </a:pPr>
            <a:r>
              <a:rPr sz="949" b="0" kern="0">
                <a:solidFill>
                  <a:sysClr val="windowText" lastClr="000000"/>
                </a:solidFill>
                <a:uFillTx/>
              </a:rPr>
              <a:t>Middle Class</a:t>
            </a:r>
          </a:p>
        </p:txBody>
      </p:sp>
      <p:sp>
        <p:nvSpPr>
          <p:cNvPr id="188" name="Shape 188"/>
          <p:cNvSpPr/>
          <p:nvPr/>
        </p:nvSpPr>
        <p:spPr>
          <a:xfrm>
            <a:off x="2000328" y="1771675"/>
            <a:ext cx="481218" cy="215311"/>
          </a:xfrm>
          <a:prstGeom prst="rect">
            <a:avLst/>
          </a:prstGeom>
          <a:ln w="12700">
            <a:miter lim="400000"/>
          </a:ln>
          <a:extLst>
            <a:ext uri="{C572A759-6A51-4108-AA02-DFA0A04FC94B}">
              <ma14:wrappingTextBoxFlag xmlns:ma14="http://schemas.microsoft.com/office/mac/drawingml/2011/main" xmlns="" val="1"/>
            </a:ext>
          </a:extLst>
        </p:spPr>
        <p:txBody>
          <a:bodyPr wrap="none" lIns="34288" tIns="34288" rIns="34288" bIns="34288">
            <a:spAutoFit/>
          </a:bodyPr>
          <a:lstStyle>
            <a:lvl1pPr algn="l" defTabSz="1300480">
              <a:spcBef>
                <a:spcPts val="1600"/>
              </a:spcBef>
              <a:defRPr sz="3800" b="1">
                <a:uFill>
                  <a:solidFill/>
                </a:uFill>
                <a:latin typeface="Arial"/>
                <a:ea typeface="Arial"/>
                <a:cs typeface="Arial"/>
                <a:sym typeface="Arial"/>
              </a:defRPr>
            </a:lvl1pPr>
          </a:lstStyle>
          <a:p>
            <a:pPr>
              <a:defRPr sz="1800" b="0">
                <a:uFillTx/>
              </a:defRPr>
            </a:pPr>
            <a:r>
              <a:rPr sz="949" b="0" kern="0">
                <a:solidFill>
                  <a:sysClr val="windowText" lastClr="000000"/>
                </a:solidFill>
                <a:uFillTx/>
              </a:rPr>
              <a:t>Poverty</a:t>
            </a:r>
          </a:p>
        </p:txBody>
      </p:sp>
      <p:sp>
        <p:nvSpPr>
          <p:cNvPr id="189" name="Shape 189"/>
          <p:cNvSpPr/>
          <p:nvPr/>
        </p:nvSpPr>
        <p:spPr>
          <a:xfrm>
            <a:off x="4014805" y="4015934"/>
            <a:ext cx="1300124"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1300480">
              <a:spcBef>
                <a:spcPts val="1600"/>
              </a:spcBef>
              <a:defRPr sz="3800" b="1">
                <a:uFill>
                  <a:solidFill/>
                </a:uFill>
                <a:latin typeface="Arial"/>
                <a:ea typeface="Arial"/>
                <a:cs typeface="Arial"/>
                <a:sym typeface="Arial"/>
              </a:defRPr>
            </a:lvl1pPr>
          </a:lstStyle>
          <a:p>
            <a:pPr>
              <a:defRPr sz="1800" b="0">
                <a:uFillTx/>
              </a:defRPr>
            </a:pPr>
            <a:r>
              <a:rPr sz="949" b="0" kern="0">
                <a:solidFill>
                  <a:sysClr val="windowText" lastClr="000000"/>
                </a:solidFill>
                <a:uFillTx/>
              </a:rPr>
              <a:t>Wealth</a:t>
            </a:r>
          </a:p>
        </p:txBody>
      </p:sp>
      <p:grpSp>
        <p:nvGrpSpPr>
          <p:cNvPr id="192" name="Group 192"/>
          <p:cNvGrpSpPr/>
          <p:nvPr/>
        </p:nvGrpSpPr>
        <p:grpSpPr>
          <a:xfrm>
            <a:off x="1143105" y="78"/>
            <a:ext cx="6857791" cy="1085818"/>
            <a:chOff x="0" y="0"/>
            <a:chExt cx="13004800" cy="2059094"/>
          </a:xfrm>
        </p:grpSpPr>
        <p:sp>
          <p:nvSpPr>
            <p:cNvPr id="190" name="Shape 190"/>
            <p:cNvSpPr/>
            <p:nvPr/>
          </p:nvSpPr>
          <p:spPr>
            <a:xfrm>
              <a:off x="0" y="0"/>
              <a:ext cx="13004800" cy="2059094"/>
            </a:xfrm>
            <a:prstGeom prst="rect">
              <a:avLst/>
            </a:prstGeom>
            <a:solidFill>
              <a:srgbClr val="F2F2F2"/>
            </a:solidFill>
            <a:ln w="12700" cap="flat">
              <a:noFill/>
              <a:miter lim="400000"/>
            </a:ln>
            <a:effectLst/>
          </p:spPr>
          <p:txBody>
            <a:bodyPr wrap="square" lIns="34288" tIns="34288" rIns="34288" bIns="34288" numCol="1" anchor="ctr">
              <a:noAutofit/>
            </a:bodyPr>
            <a:lstStyle/>
            <a:p>
              <a:pPr algn="ctr" defTabSz="685743">
                <a:spcBef>
                  <a:spcPts val="527"/>
                </a:spcBef>
                <a:defRPr sz="3800" b="1">
                  <a:solidFill>
                    <a:srgbClr val="0000FF"/>
                  </a:solidFill>
                  <a:uFill>
                    <a:solidFill>
                      <a:srgbClr val="0000FF"/>
                    </a:solidFill>
                  </a:uFill>
                  <a:latin typeface="Arial"/>
                  <a:ea typeface="Arial"/>
                  <a:cs typeface="Arial"/>
                  <a:sym typeface="Arial"/>
                </a:defRPr>
              </a:pPr>
              <a:endParaRPr sz="2004" b="1" kern="0">
                <a:solidFill>
                  <a:srgbClr val="0000FF"/>
                </a:solidFill>
                <a:uFill>
                  <a:solidFill>
                    <a:srgbClr val="0000FF"/>
                  </a:solidFill>
                </a:uFill>
                <a:latin typeface="Arial"/>
                <a:ea typeface="Arial"/>
                <a:cs typeface="Arial"/>
                <a:sym typeface="Arial"/>
              </a:endParaRPr>
            </a:p>
          </p:txBody>
        </p:sp>
        <p:sp>
          <p:nvSpPr>
            <p:cNvPr id="191" name="Shape 191"/>
            <p:cNvSpPr/>
            <p:nvPr/>
          </p:nvSpPr>
          <p:spPr>
            <a:xfrm>
              <a:off x="0" y="281745"/>
              <a:ext cx="13004800" cy="1495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8" tIns="34288" rIns="34288" bIns="34288" numCol="1" anchor="ctr">
              <a:spAutoFit/>
            </a:bodyPr>
            <a:lstStyle/>
            <a:p>
              <a:pPr algn="ctr" defTabSz="685743">
                <a:spcBef>
                  <a:spcPts val="844"/>
                </a:spcBef>
                <a:defRPr sz="1800"/>
              </a:pPr>
              <a:r>
                <a:rPr sz="2004" b="1" kern="0">
                  <a:solidFill>
                    <a:sysClr val="windowText" lastClr="000000"/>
                  </a:solidFill>
                  <a:uFill>
                    <a:solidFill/>
                  </a:uFill>
                  <a:latin typeface="Arial"/>
                  <a:ea typeface="Arial"/>
                  <a:cs typeface="Arial"/>
                  <a:sym typeface="Arial"/>
                </a:rPr>
                <a:t>Seat all Classes at the Planning</a:t>
              </a:r>
            </a:p>
            <a:p>
              <a:pPr algn="ctr" defTabSz="685743">
                <a:spcBef>
                  <a:spcPts val="844"/>
                </a:spcBef>
                <a:defRPr sz="1800"/>
              </a:pPr>
              <a:r>
                <a:rPr sz="2004" b="1" kern="0">
                  <a:solidFill>
                    <a:sysClr val="windowText" lastClr="000000"/>
                  </a:solidFill>
                  <a:uFill>
                    <a:solidFill/>
                  </a:uFill>
                  <a:latin typeface="Arial"/>
                  <a:ea typeface="Arial"/>
                  <a:cs typeface="Arial"/>
                  <a:sym typeface="Arial"/>
                </a:rPr>
                <a:t>and Decision Making Tables</a:t>
              </a:r>
              <a:endParaRPr sz="2004" b="1" kern="0">
                <a:solidFill>
                  <a:srgbClr val="0000FF"/>
                </a:solidFill>
                <a:uFill>
                  <a:solidFill>
                    <a:srgbClr val="0000FF"/>
                  </a:solidFill>
                </a:uFill>
                <a:latin typeface="Arial"/>
                <a:ea typeface="Arial"/>
                <a:cs typeface="Arial"/>
                <a:sym typeface="Arial"/>
              </a:endParaRPr>
            </a:p>
          </p:txBody>
        </p:sp>
      </p:grpSp>
      <p:grpSp>
        <p:nvGrpSpPr>
          <p:cNvPr id="195" name="Group 195"/>
          <p:cNvGrpSpPr/>
          <p:nvPr/>
        </p:nvGrpSpPr>
        <p:grpSpPr>
          <a:xfrm>
            <a:off x="3200441" y="1714525"/>
            <a:ext cx="2488333" cy="1914468"/>
            <a:chOff x="-1" y="-1"/>
            <a:chExt cx="4718759" cy="3630508"/>
          </a:xfrm>
        </p:grpSpPr>
        <p:sp>
          <p:nvSpPr>
            <p:cNvPr id="193" name="Shape 193"/>
            <p:cNvSpPr/>
            <p:nvPr/>
          </p:nvSpPr>
          <p:spPr>
            <a:xfrm>
              <a:off x="-1" y="-1"/>
              <a:ext cx="4718759" cy="3630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cap="flat">
              <a:solidFill>
                <a:srgbClr val="000000"/>
              </a:solidFill>
              <a:prstDash val="solid"/>
              <a:round/>
            </a:ln>
            <a:effectLst/>
          </p:spPr>
          <p:txBody>
            <a:bodyPr wrap="square" lIns="34288" tIns="34288" rIns="34288" bIns="34288" numCol="1" anchor="ctr">
              <a:noAutofit/>
            </a:bodyPr>
            <a:lstStyle/>
            <a:p>
              <a:pPr algn="ctr" defTabSz="68574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194" name="Shape 194"/>
            <p:cNvSpPr/>
            <p:nvPr/>
          </p:nvSpPr>
          <p:spPr>
            <a:xfrm>
              <a:off x="1248008" y="441544"/>
              <a:ext cx="2222741" cy="27474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4288" tIns="34288" rIns="34288" bIns="34288" numCol="1" anchor="ctr">
              <a:spAutoFit/>
            </a:bodyPr>
            <a:lstStyle/>
            <a:p>
              <a:pPr algn="ctr" defTabSz="685743">
                <a:defRPr sz="1800"/>
              </a:pPr>
              <a:r>
                <a:rPr sz="1793" b="1" kern="0">
                  <a:solidFill>
                    <a:sysClr val="windowText" lastClr="000000"/>
                  </a:solidFill>
                  <a:uFill>
                    <a:solidFill/>
                  </a:uFill>
                  <a:latin typeface="Arial"/>
                  <a:ea typeface="Arial"/>
                  <a:cs typeface="Arial"/>
                  <a:sym typeface="Arial"/>
                </a:rPr>
                <a:t>Solving </a:t>
              </a:r>
            </a:p>
            <a:p>
              <a:pPr algn="ctr" defTabSz="685743">
                <a:defRPr sz="1800"/>
              </a:pPr>
              <a:r>
                <a:rPr sz="1793" b="1" kern="0">
                  <a:solidFill>
                    <a:sysClr val="windowText" lastClr="000000"/>
                  </a:solidFill>
                  <a:uFill>
                    <a:solidFill/>
                  </a:uFill>
                  <a:latin typeface="Arial"/>
                  <a:ea typeface="Arial"/>
                  <a:cs typeface="Arial"/>
                  <a:sym typeface="Arial"/>
                </a:rPr>
                <a:t>problems</a:t>
              </a:r>
            </a:p>
            <a:p>
              <a:pPr algn="ctr" defTabSz="685743">
                <a:defRPr sz="1800"/>
              </a:pPr>
              <a:endParaRPr sz="1793" b="1" kern="0">
                <a:solidFill>
                  <a:sysClr val="windowText" lastClr="000000"/>
                </a:solidFill>
                <a:uFill>
                  <a:solidFill/>
                </a:uFill>
                <a:latin typeface="Arial"/>
                <a:ea typeface="Arial"/>
                <a:cs typeface="Arial"/>
                <a:sym typeface="Arial"/>
              </a:endParaRPr>
            </a:p>
            <a:p>
              <a:pPr algn="ctr" defTabSz="685743">
                <a:defRPr sz="1800"/>
              </a:pPr>
              <a:r>
                <a:rPr sz="1793" b="1" kern="0">
                  <a:solidFill>
                    <a:sysClr val="windowText" lastClr="000000"/>
                  </a:solidFill>
                  <a:uFill>
                    <a:solidFill/>
                  </a:uFill>
                  <a:latin typeface="Arial"/>
                  <a:ea typeface="Arial"/>
                  <a:cs typeface="Arial"/>
                  <a:sym typeface="Arial"/>
                </a:rPr>
                <a:t>Building </a:t>
              </a:r>
            </a:p>
            <a:p>
              <a:pPr algn="ctr" defTabSz="685743">
                <a:defRPr sz="1800"/>
              </a:pPr>
              <a:r>
                <a:rPr sz="1793" b="1" kern="0">
                  <a:solidFill>
                    <a:sysClr val="windowText" lastClr="000000"/>
                  </a:solidFill>
                  <a:uFill>
                    <a:solidFill/>
                  </a:uFill>
                  <a:latin typeface="Arial"/>
                  <a:ea typeface="Arial"/>
                  <a:cs typeface="Arial"/>
                  <a:sym typeface="Arial"/>
                </a:rPr>
                <a:t>resources</a:t>
              </a:r>
            </a:p>
          </p:txBody>
        </p:sp>
      </p:grpSp>
      <p:sp>
        <p:nvSpPr>
          <p:cNvPr id="196" name="Shape 196"/>
          <p:cNvSpPr/>
          <p:nvPr/>
        </p:nvSpPr>
        <p:spPr>
          <a:xfrm>
            <a:off x="1143104" y="4868397"/>
            <a:ext cx="2228783"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defTabSz="1300480">
              <a:defRPr sz="2400" b="1">
                <a:uFill>
                  <a:solidFill/>
                </a:uFill>
                <a:latin typeface="Arial"/>
                <a:ea typeface="Arial"/>
                <a:cs typeface="Arial"/>
                <a:sym typeface="Arial"/>
              </a:defRPr>
            </a:lvl1pPr>
          </a:lstStyle>
          <a:p>
            <a:pPr algn="ctr">
              <a:defRPr sz="1800" b="0">
                <a:uFillTx/>
              </a:defRPr>
            </a:pPr>
            <a:r>
              <a:rPr sz="949" b="0" kern="0">
                <a:solidFill>
                  <a:sysClr val="windowText" lastClr="000000"/>
                </a:solidFill>
                <a:uFillTx/>
              </a:rPr>
              <a:t>Module 10</a:t>
            </a:r>
          </a:p>
        </p:txBody>
      </p:sp>
    </p:spTree>
    <p:extLst>
      <p:ext uri="{BB962C8B-B14F-4D97-AF65-F5344CB8AC3E}">
        <p14:creationId xmlns:p14="http://schemas.microsoft.com/office/powerpoint/2010/main" val="427348370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jpg"/>
          <p:cNvPicPr/>
          <p:nvPr/>
        </p:nvPicPr>
        <p:blipFill>
          <a:blip r:embed="rId2">
            <a:extLst/>
          </a:blip>
          <a:stretch>
            <a:fillRect/>
          </a:stretch>
        </p:blipFill>
        <p:spPr>
          <a:xfrm>
            <a:off x="1201933" y="571562"/>
            <a:ext cx="6740135" cy="4286120"/>
          </a:xfrm>
          <a:prstGeom prst="rect">
            <a:avLst/>
          </a:prstGeom>
          <a:ln w="12700">
            <a:miter lim="400000"/>
          </a:ln>
        </p:spPr>
      </p:pic>
      <p:sp>
        <p:nvSpPr>
          <p:cNvPr id="201" name="Shape 201"/>
          <p:cNvSpPr/>
          <p:nvPr/>
        </p:nvSpPr>
        <p:spPr>
          <a:xfrm>
            <a:off x="1143104" y="11828"/>
            <a:ext cx="6857792" cy="507507"/>
          </a:xfrm>
          <a:prstGeom prst="rect">
            <a:avLst/>
          </a:prstGeom>
          <a:solidFill>
            <a:srgbClr val="0070C0"/>
          </a:solidFill>
          <a:ln w="12700">
            <a:miter lim="400000"/>
          </a:ln>
          <a:extLst>
            <a:ext uri="{C572A759-6A51-4108-AA02-DFA0A04FC94B}">
              <ma14:wrappingTextBoxFlag xmlns:ma14="http://schemas.microsoft.com/office/mac/drawingml/2011/main" xmlns="" val="1"/>
            </a:ext>
          </a:extLst>
        </p:spPr>
        <p:txBody>
          <a:bodyPr lIns="34288" tIns="34288" rIns="34288" bIns="34288" anchor="ctr">
            <a:spAutoFit/>
          </a:bodyPr>
          <a:lstStyle/>
          <a:p>
            <a:pPr algn="ctr" defTabSz="482163">
              <a:defRPr sz="1800"/>
            </a:pPr>
            <a:r>
              <a:rPr sz="1582" kern="0">
                <a:solidFill>
                  <a:srgbClr val="FFFFFF"/>
                </a:solidFill>
                <a:uFill>
                  <a:solidFill>
                    <a:srgbClr val="FFFFFF"/>
                  </a:solidFill>
                </a:uFill>
                <a:latin typeface="Trebuchet MS"/>
                <a:ea typeface="Trebuchet MS"/>
                <a:cs typeface="Trebuchet MS"/>
                <a:sym typeface="Trebuchet MS"/>
              </a:rPr>
              <a:t>Mental Model of Poverty</a:t>
            </a:r>
            <a:endParaRPr sz="422" kern="0">
              <a:solidFill>
                <a:srgbClr val="FFFFFF"/>
              </a:solidFill>
              <a:uFill>
                <a:solidFill>
                  <a:srgbClr val="FFFFFF"/>
                </a:solidFill>
              </a:uFill>
              <a:latin typeface="Arial"/>
              <a:ea typeface="Arial"/>
              <a:cs typeface="Arial"/>
              <a:sym typeface="Arial"/>
            </a:endParaRPr>
          </a:p>
          <a:p>
            <a:pPr algn="ctr" defTabSz="482163">
              <a:defRPr sz="1800"/>
            </a:pPr>
            <a:r>
              <a:rPr sz="1266" kern="0">
                <a:solidFill>
                  <a:srgbClr val="FFFFFF"/>
                </a:solidFill>
                <a:uFill>
                  <a:solidFill>
                    <a:srgbClr val="FFFFFF"/>
                  </a:solidFill>
                </a:uFill>
                <a:latin typeface="Trebuchet MS"/>
                <a:ea typeface="Trebuchet MS"/>
                <a:cs typeface="Trebuchet MS"/>
                <a:sym typeface="Trebuchet MS"/>
              </a:rPr>
              <a:t>South Bend, Indiana</a:t>
            </a:r>
          </a:p>
        </p:txBody>
      </p:sp>
      <p:sp>
        <p:nvSpPr>
          <p:cNvPr id="202" name="Shape 202"/>
          <p:cNvSpPr/>
          <p:nvPr/>
        </p:nvSpPr>
        <p:spPr>
          <a:xfrm>
            <a:off x="6057855" y="4796459"/>
            <a:ext cx="160015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r"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20</a:t>
            </a:r>
          </a:p>
        </p:txBody>
      </p:sp>
      <p:sp>
        <p:nvSpPr>
          <p:cNvPr id="203" name="Shape 203"/>
          <p:cNvSpPr/>
          <p:nvPr/>
        </p:nvSpPr>
        <p:spPr>
          <a:xfrm>
            <a:off x="1485994" y="4650393"/>
            <a:ext cx="1600152" cy="507441"/>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l"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12/14/2012Copyright © 2006 aha! Process, Inc. www.ahaprocess.com </a:t>
            </a:r>
          </a:p>
        </p:txBody>
      </p:sp>
    </p:spTree>
    <p:extLst>
      <p:ext uri="{BB962C8B-B14F-4D97-AF65-F5344CB8AC3E}">
        <p14:creationId xmlns:p14="http://schemas.microsoft.com/office/powerpoint/2010/main" val="425515382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3200442" y="4857681"/>
            <a:ext cx="4800454" cy="285741"/>
          </a:xfrm>
          <a:prstGeom prst="rect">
            <a:avLst/>
          </a:prstGeom>
          <a:solidFill>
            <a:srgbClr val="430086"/>
          </a:solidFill>
          <a:ln w="12700">
            <a:miter lim="400000"/>
          </a:ln>
        </p:spPr>
        <p:txBody>
          <a:bodyPr lIns="34287" tIns="34287" rIns="34287" bIns="34287" anchor="ctr"/>
          <a:lstStyle/>
          <a:p>
            <a:pPr defTabSz="48216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206" name="Shape 206"/>
          <p:cNvSpPr/>
          <p:nvPr/>
        </p:nvSpPr>
        <p:spPr>
          <a:xfrm>
            <a:off x="1143105" y="4857681"/>
            <a:ext cx="2057338" cy="285741"/>
          </a:xfrm>
          <a:prstGeom prst="rect">
            <a:avLst/>
          </a:prstGeom>
          <a:solidFill>
            <a:srgbClr val="FFCA61"/>
          </a:solidFill>
          <a:ln w="12700">
            <a:miter lim="400000"/>
          </a:ln>
        </p:spPr>
        <p:txBody>
          <a:bodyPr lIns="34287" tIns="34287" rIns="34287" bIns="34287" anchor="ctr"/>
          <a:lstStyle/>
          <a:p>
            <a:pPr defTabSz="48216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207" name="Shape 207"/>
          <p:cNvSpPr/>
          <p:nvPr/>
        </p:nvSpPr>
        <p:spPr>
          <a:xfrm>
            <a:off x="3200441" y="4886254"/>
            <a:ext cx="4743306" cy="361375"/>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lvl1pPr algn="l" defTabSz="914400">
              <a:defRPr sz="1400">
                <a:solidFill>
                  <a:srgbClr val="FFFFFF"/>
                </a:solidFill>
                <a:uFill>
                  <a:solidFill>
                    <a:srgbClr val="FFFFFF"/>
                  </a:solidFill>
                </a:uFill>
                <a:latin typeface="Arial"/>
                <a:ea typeface="Arial"/>
                <a:cs typeface="Arial"/>
                <a:sym typeface="Arial"/>
              </a:defRPr>
            </a:lvl1pPr>
          </a:lstStyle>
          <a:p>
            <a:pPr>
              <a:defRPr sz="1800">
                <a:solidFill>
                  <a:srgbClr val="000000"/>
                </a:solidFill>
                <a:uFillTx/>
              </a:defRPr>
            </a:pPr>
            <a:r>
              <a:rPr sz="949" kern="0">
                <a:solidFill>
                  <a:srgbClr val="000000"/>
                </a:solidFill>
                <a:uFillTx/>
              </a:rPr>
              <a:t>Copyright 2012 by DeVol &amp; Associates, LLC. All rights reserved.  www.gettingaheadnetwork.com</a:t>
            </a:r>
          </a:p>
        </p:txBody>
      </p:sp>
      <p:sp>
        <p:nvSpPr>
          <p:cNvPr id="208" name="Shape 208"/>
          <p:cNvSpPr>
            <a:spLocks noGrp="1"/>
          </p:cNvSpPr>
          <p:nvPr>
            <p:ph type="title"/>
          </p:nvPr>
        </p:nvSpPr>
        <p:spPr>
          <a:xfrm>
            <a:off x="1143105" y="78"/>
            <a:ext cx="6857791" cy="857224"/>
          </a:xfrm>
          <a:prstGeom prst="rect">
            <a:avLst/>
          </a:prstGeom>
          <a:solidFill>
            <a:srgbClr val="976FA9"/>
          </a:solidFill>
        </p:spPr>
        <p:txBody>
          <a:bodyPr>
            <a:normAutofit/>
          </a:bodyPr>
          <a:lstStyle/>
          <a:p>
            <a:pPr defTabSz="685743">
              <a:defRPr sz="1800">
                <a:uFillTx/>
              </a:defRPr>
            </a:pPr>
            <a:r>
              <a:rPr sz="2320">
                <a:solidFill>
                  <a:srgbClr val="FFFFFF"/>
                </a:solidFill>
                <a:uFill>
                  <a:solidFill>
                    <a:srgbClr val="FFFFFF"/>
                  </a:solidFill>
                </a:uFill>
                <a:latin typeface="Arial"/>
                <a:ea typeface="Arial"/>
                <a:cs typeface="Arial"/>
                <a:sym typeface="Arial"/>
              </a:rPr>
              <a:t>Clarian Health Partners</a:t>
            </a:r>
            <a:br>
              <a:rPr sz="2320">
                <a:solidFill>
                  <a:srgbClr val="FFFFFF"/>
                </a:solidFill>
                <a:uFill>
                  <a:solidFill>
                    <a:srgbClr val="FFFFFF"/>
                  </a:solidFill>
                </a:uFill>
                <a:latin typeface="Arial"/>
                <a:ea typeface="Arial"/>
                <a:cs typeface="Arial"/>
                <a:sym typeface="Arial"/>
              </a:rPr>
            </a:br>
            <a:r>
              <a:rPr sz="1793">
                <a:solidFill>
                  <a:srgbClr val="FFFFFF"/>
                </a:solidFill>
                <a:uFill>
                  <a:solidFill>
                    <a:srgbClr val="FFFFFF"/>
                  </a:solidFill>
                </a:uFill>
                <a:latin typeface="Arial"/>
                <a:ea typeface="Arial"/>
                <a:cs typeface="Arial"/>
                <a:sym typeface="Arial"/>
              </a:rPr>
              <a:t>Indianapolis, Indiana</a:t>
            </a:r>
          </a:p>
        </p:txBody>
      </p:sp>
      <p:pic>
        <p:nvPicPr>
          <p:cNvPr id="209" name="image11.jpeg" descr="C:\Users\Philip-Desktop\AppData\Local\Microsoft\Windows\Temporary Internet Files\Content.Outlook\WZAT1LU8\Bradfordwoods 019.jpg"/>
          <p:cNvPicPr/>
          <p:nvPr/>
        </p:nvPicPr>
        <p:blipFill>
          <a:blip r:embed="rId3">
            <a:extLst/>
          </a:blip>
          <a:stretch>
            <a:fillRect/>
          </a:stretch>
        </p:blipFill>
        <p:spPr>
          <a:xfrm>
            <a:off x="1143105" y="857303"/>
            <a:ext cx="6857791" cy="3943230"/>
          </a:xfrm>
          <a:prstGeom prst="rect">
            <a:avLst/>
          </a:prstGeom>
          <a:ln w="12700">
            <a:miter lim="400000"/>
          </a:ln>
        </p:spPr>
      </p:pic>
      <p:sp>
        <p:nvSpPr>
          <p:cNvPr id="210" name="Shape 210"/>
          <p:cNvSpPr>
            <a:spLocks noGrp="1"/>
          </p:cNvSpPr>
          <p:nvPr>
            <p:ph type="sldNum" sz="quarter" idx="4294967295"/>
          </p:nvPr>
        </p:nvSpPr>
        <p:spPr>
          <a:xfrm>
            <a:off x="1257401" y="4646729"/>
            <a:ext cx="1371559" cy="185617"/>
          </a:xfrm>
          <a:prstGeom prst="rect">
            <a:avLst/>
          </a:prstGeom>
          <a:extLst>
            <a:ext uri="{C572A759-6A51-4108-AA02-DFA0A04FC94B}">
              <ma14:wrappingTextBoxFlag xmlns:ma14="http://schemas.microsoft.com/office/mac/drawingml/2011/main" xmlns="" val="1"/>
            </a:ext>
          </a:extLst>
        </p:spPr>
        <p:txBody>
          <a:bodyPr>
            <a:normAutofit/>
          </a:bodyPr>
          <a:lstStyle>
            <a:lvl1pPr algn="l">
              <a:defRPr sz="844" b="1">
                <a:solidFill>
                  <a:srgbClr val="7030A0"/>
                </a:solidFill>
                <a:uFill>
                  <a:solidFill>
                    <a:srgbClr val="7030A0"/>
                  </a:solidFill>
                </a:uFill>
                <a:latin typeface="Arial"/>
                <a:ea typeface="Arial"/>
                <a:cs typeface="Arial"/>
                <a:sym typeface="Arial"/>
              </a:defRPr>
            </a:lvl1pPr>
          </a:lstStyle>
          <a:p>
            <a:pPr>
              <a:defRPr sz="1800" b="0">
                <a:solidFill>
                  <a:srgbClr val="000000"/>
                </a:solidFill>
                <a:uFillTx/>
              </a:defRPr>
            </a:pPr>
            <a:fld id="{86CB4B4D-7CA3-9044-876B-883B54F8677D}" type="slidenum">
              <a:rPr sz="949" b="0">
                <a:solidFill>
                  <a:srgbClr val="000000"/>
                </a:solidFill>
                <a:uFillTx/>
              </a:rPr>
              <a:pPr>
                <a:defRPr sz="1800" b="0">
                  <a:solidFill>
                    <a:srgbClr val="000000"/>
                  </a:solidFill>
                  <a:uFillTx/>
                </a:defRPr>
              </a:pPr>
              <a:t>49</a:t>
            </a:fld>
            <a:endParaRPr sz="949" b="0">
              <a:solidFill>
                <a:srgbClr val="000000"/>
              </a:solidFill>
              <a:uFillTx/>
            </a:endParaRPr>
          </a:p>
        </p:txBody>
      </p:sp>
    </p:spTree>
    <p:extLst>
      <p:ext uri="{BB962C8B-B14F-4D97-AF65-F5344CB8AC3E}">
        <p14:creationId xmlns:p14="http://schemas.microsoft.com/office/powerpoint/2010/main" val="6029130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Simulation Experience</a:t>
            </a:r>
            <a:endParaRPr lang="en-US" dirty="0"/>
          </a:p>
        </p:txBody>
      </p:sp>
      <p:sp>
        <p:nvSpPr>
          <p:cNvPr id="3" name="Content Placeholder 2"/>
          <p:cNvSpPr>
            <a:spLocks noGrp="1"/>
          </p:cNvSpPr>
          <p:nvPr>
            <p:ph idx="1"/>
          </p:nvPr>
        </p:nvSpPr>
        <p:spPr/>
        <p:txBody>
          <a:bodyPr>
            <a:normAutofit/>
          </a:bodyPr>
          <a:lstStyle/>
          <a:p>
            <a:pPr marL="385763" indent="-385763">
              <a:buFont typeface="+mj-lt"/>
              <a:buAutoNum type="arabicPeriod"/>
            </a:pPr>
            <a:r>
              <a:rPr lang="en-US" dirty="0" smtClean="0"/>
              <a:t>Introduction and briefing</a:t>
            </a:r>
          </a:p>
          <a:p>
            <a:pPr marL="385763" indent="-385763">
              <a:buFont typeface="+mj-lt"/>
              <a:buAutoNum type="arabicPeriod"/>
            </a:pPr>
            <a:r>
              <a:rPr lang="en-US" dirty="0" smtClean="0"/>
              <a:t>Actual Simulation exercise</a:t>
            </a:r>
          </a:p>
          <a:p>
            <a:pPr marL="385763" indent="-385763">
              <a:buFont typeface="+mj-lt"/>
              <a:buAutoNum type="arabicPeriod"/>
            </a:pPr>
            <a:r>
              <a:rPr lang="en-US" dirty="0" smtClean="0"/>
              <a:t>Debriefing period of participants and volunteers</a:t>
            </a:r>
          </a:p>
          <a:p>
            <a:pPr marL="342900" lvl="1" indent="0">
              <a:buNone/>
            </a:pPr>
            <a:endParaRPr lang="en-US" dirty="0"/>
          </a:p>
        </p:txBody>
      </p:sp>
    </p:spTree>
    <p:extLst>
      <p:ext uri="{BB962C8B-B14F-4D97-AF65-F5344CB8AC3E}">
        <p14:creationId xmlns:p14="http://schemas.microsoft.com/office/powerpoint/2010/main" val="3861202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3200442" y="4857681"/>
            <a:ext cx="4800454" cy="285741"/>
          </a:xfrm>
          <a:prstGeom prst="rect">
            <a:avLst/>
          </a:prstGeom>
          <a:solidFill>
            <a:srgbClr val="430086"/>
          </a:solidFill>
          <a:ln w="12700">
            <a:miter lim="400000"/>
          </a:ln>
        </p:spPr>
        <p:txBody>
          <a:bodyPr lIns="34287" tIns="34287" rIns="34287" bIns="34287" anchor="ctr"/>
          <a:lstStyle/>
          <a:p>
            <a:pPr defTabSz="48216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215" name="Shape 215"/>
          <p:cNvSpPr/>
          <p:nvPr/>
        </p:nvSpPr>
        <p:spPr>
          <a:xfrm>
            <a:off x="1143105" y="4857681"/>
            <a:ext cx="2057338" cy="285741"/>
          </a:xfrm>
          <a:prstGeom prst="rect">
            <a:avLst/>
          </a:prstGeom>
          <a:solidFill>
            <a:srgbClr val="FFCA61"/>
          </a:solidFill>
          <a:ln w="12700">
            <a:miter lim="400000"/>
          </a:ln>
        </p:spPr>
        <p:txBody>
          <a:bodyPr lIns="34287" tIns="34287" rIns="34287" bIns="34287" anchor="ctr"/>
          <a:lstStyle/>
          <a:p>
            <a:pPr defTabSz="482163">
              <a:defRPr sz="2400" b="1">
                <a:uFill>
                  <a:solidFill/>
                </a:uFill>
                <a:latin typeface="Arial"/>
                <a:ea typeface="Arial"/>
                <a:cs typeface="Arial"/>
                <a:sym typeface="Arial"/>
              </a:defRPr>
            </a:pPr>
            <a:endParaRPr sz="1266" b="1" kern="0">
              <a:solidFill>
                <a:sysClr val="windowText" lastClr="000000"/>
              </a:solidFill>
              <a:uFill>
                <a:solidFill/>
              </a:uFill>
              <a:latin typeface="Arial"/>
              <a:ea typeface="Arial"/>
              <a:cs typeface="Arial"/>
              <a:sym typeface="Arial"/>
            </a:endParaRPr>
          </a:p>
        </p:txBody>
      </p:sp>
      <p:sp>
        <p:nvSpPr>
          <p:cNvPr id="216" name="Shape 216"/>
          <p:cNvSpPr/>
          <p:nvPr/>
        </p:nvSpPr>
        <p:spPr>
          <a:xfrm>
            <a:off x="3200441" y="4886254"/>
            <a:ext cx="4743306" cy="361375"/>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lvl1pPr algn="l" defTabSz="914400">
              <a:defRPr sz="1400">
                <a:solidFill>
                  <a:srgbClr val="FFFFFF"/>
                </a:solidFill>
                <a:uFill>
                  <a:solidFill>
                    <a:srgbClr val="FFFFFF"/>
                  </a:solidFill>
                </a:uFill>
                <a:latin typeface="Arial"/>
                <a:ea typeface="Arial"/>
                <a:cs typeface="Arial"/>
                <a:sym typeface="Arial"/>
              </a:defRPr>
            </a:lvl1pPr>
          </a:lstStyle>
          <a:p>
            <a:pPr>
              <a:defRPr sz="1800">
                <a:solidFill>
                  <a:srgbClr val="000000"/>
                </a:solidFill>
                <a:uFillTx/>
              </a:defRPr>
            </a:pPr>
            <a:r>
              <a:rPr sz="949" kern="0">
                <a:solidFill>
                  <a:srgbClr val="000000"/>
                </a:solidFill>
                <a:uFillTx/>
              </a:rPr>
              <a:t>Copyright 2012 by DeVol &amp; Associates, LLC. All rights reserved.  www.gettingaheadnetwork.com</a:t>
            </a:r>
          </a:p>
        </p:txBody>
      </p:sp>
      <p:pic>
        <p:nvPicPr>
          <p:cNvPr id="217" name="image14.jpeg" descr="C:\Users\Philip-Desktop\Pictures\Slovakia Prague October08 018.jpg"/>
          <p:cNvPicPr/>
          <p:nvPr/>
        </p:nvPicPr>
        <p:blipFill>
          <a:blip r:embed="rId3">
            <a:extLst/>
          </a:blip>
          <a:stretch>
            <a:fillRect/>
          </a:stretch>
        </p:blipFill>
        <p:spPr>
          <a:xfrm>
            <a:off x="1143105" y="571561"/>
            <a:ext cx="6857791" cy="4251593"/>
          </a:xfrm>
          <a:prstGeom prst="rect">
            <a:avLst/>
          </a:prstGeom>
          <a:ln w="12700">
            <a:miter lim="400000"/>
          </a:ln>
        </p:spPr>
      </p:pic>
      <p:sp>
        <p:nvSpPr>
          <p:cNvPr id="218" name="Shape 218"/>
          <p:cNvSpPr/>
          <p:nvPr/>
        </p:nvSpPr>
        <p:spPr>
          <a:xfrm>
            <a:off x="1143105" y="77"/>
            <a:ext cx="6857791" cy="215309"/>
          </a:xfrm>
          <a:prstGeom prst="rect">
            <a:avLst/>
          </a:prstGeom>
          <a:solidFill>
            <a:srgbClr val="976FA9"/>
          </a:solidFill>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lvl1pPr defTabSz="914400">
              <a:defRPr sz="6200">
                <a:solidFill>
                  <a:srgbClr val="FFFFFF"/>
                </a:solidFill>
                <a:uFill>
                  <a:solidFill>
                    <a:srgbClr val="FFFFFF"/>
                  </a:solidFill>
                </a:uFill>
                <a:latin typeface="Arial"/>
                <a:ea typeface="Arial"/>
                <a:cs typeface="Arial"/>
                <a:sym typeface="Arial"/>
              </a:defRPr>
            </a:lvl1pPr>
          </a:lstStyle>
          <a:p>
            <a:pPr algn="ctr">
              <a:defRPr sz="1800">
                <a:solidFill>
                  <a:srgbClr val="000000"/>
                </a:solidFill>
                <a:uFillTx/>
              </a:defRPr>
            </a:pPr>
            <a:r>
              <a:rPr sz="949" kern="0">
                <a:solidFill>
                  <a:srgbClr val="000000"/>
                </a:solidFill>
                <a:uFillTx/>
              </a:rPr>
              <a:t>Košice, Slovakia</a:t>
            </a:r>
          </a:p>
        </p:txBody>
      </p:sp>
      <p:sp>
        <p:nvSpPr>
          <p:cNvPr id="219" name="Shape 219"/>
          <p:cNvSpPr>
            <a:spLocks noGrp="1"/>
          </p:cNvSpPr>
          <p:nvPr>
            <p:ph type="sldNum" sz="quarter" idx="4294967295"/>
          </p:nvPr>
        </p:nvSpPr>
        <p:spPr>
          <a:xfrm>
            <a:off x="1257401" y="4646729"/>
            <a:ext cx="1371559" cy="185617"/>
          </a:xfrm>
          <a:prstGeom prst="rect">
            <a:avLst/>
          </a:prstGeom>
          <a:extLst>
            <a:ext uri="{C572A759-6A51-4108-AA02-DFA0A04FC94B}">
              <ma14:wrappingTextBoxFlag xmlns:ma14="http://schemas.microsoft.com/office/mac/drawingml/2011/main" xmlns="" val="1"/>
            </a:ext>
          </a:extLst>
        </p:spPr>
        <p:txBody>
          <a:bodyPr>
            <a:normAutofit/>
          </a:bodyPr>
          <a:lstStyle>
            <a:lvl1pPr algn="l">
              <a:defRPr sz="844" b="1">
                <a:solidFill>
                  <a:srgbClr val="7030A0"/>
                </a:solidFill>
                <a:uFill>
                  <a:solidFill>
                    <a:srgbClr val="7030A0"/>
                  </a:solidFill>
                </a:uFill>
                <a:latin typeface="Arial"/>
                <a:ea typeface="Arial"/>
                <a:cs typeface="Arial"/>
                <a:sym typeface="Arial"/>
              </a:defRPr>
            </a:lvl1pPr>
          </a:lstStyle>
          <a:p>
            <a:pPr>
              <a:defRPr sz="1800" b="0">
                <a:solidFill>
                  <a:srgbClr val="000000"/>
                </a:solidFill>
                <a:uFillTx/>
              </a:defRPr>
            </a:pPr>
            <a:fld id="{86CB4B4D-7CA3-9044-876B-883B54F8677D}" type="slidenum">
              <a:rPr sz="949" b="0">
                <a:solidFill>
                  <a:srgbClr val="000000"/>
                </a:solidFill>
                <a:uFillTx/>
              </a:rPr>
              <a:pPr>
                <a:defRPr sz="1800" b="0">
                  <a:solidFill>
                    <a:srgbClr val="000000"/>
                  </a:solidFill>
                  <a:uFillTx/>
                </a:defRPr>
              </a:pPr>
              <a:t>50</a:t>
            </a:fld>
            <a:endParaRPr sz="949" b="0">
              <a:solidFill>
                <a:srgbClr val="000000"/>
              </a:solidFill>
              <a:uFillTx/>
            </a:endParaRPr>
          </a:p>
        </p:txBody>
      </p:sp>
    </p:spTree>
    <p:extLst>
      <p:ext uri="{BB962C8B-B14F-4D97-AF65-F5344CB8AC3E}">
        <p14:creationId xmlns:p14="http://schemas.microsoft.com/office/powerpoint/2010/main" val="261098913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roup 225"/>
          <p:cNvGrpSpPr/>
          <p:nvPr/>
        </p:nvGrpSpPr>
        <p:grpSpPr>
          <a:xfrm>
            <a:off x="1097863" y="-22543"/>
            <a:ext cx="6948276" cy="872704"/>
            <a:chOff x="0" y="0"/>
            <a:chExt cx="13176392" cy="1654954"/>
          </a:xfrm>
        </p:grpSpPr>
        <p:pic>
          <p:nvPicPr>
            <p:cNvPr id="223" name="image13.png"/>
            <p:cNvPicPr/>
            <p:nvPr/>
          </p:nvPicPr>
          <p:blipFill>
            <a:blip r:embed="rId3">
              <a:extLst/>
            </a:blip>
            <a:stretch>
              <a:fillRect/>
            </a:stretch>
          </p:blipFill>
          <p:spPr>
            <a:xfrm>
              <a:off x="0" y="0"/>
              <a:ext cx="13176392" cy="1654954"/>
            </a:xfrm>
            <a:prstGeom prst="rect">
              <a:avLst/>
            </a:prstGeom>
            <a:ln w="12700" cap="flat">
              <a:noFill/>
              <a:miter lim="400000"/>
            </a:ln>
            <a:effectLst/>
          </p:spPr>
        </p:pic>
        <p:sp>
          <p:nvSpPr>
            <p:cNvPr id="224" name="Shape 224"/>
            <p:cNvSpPr/>
            <p:nvPr/>
          </p:nvSpPr>
          <p:spPr>
            <a:xfrm>
              <a:off x="85793" y="515449"/>
              <a:ext cx="13004804" cy="4637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5" tIns="48765" rIns="48765" bIns="48765" numCol="1" anchor="ctr">
              <a:spAutoFit/>
            </a:bodyPr>
            <a:lstStyle>
              <a:lvl1pPr defTabSz="914400">
                <a:defRPr sz="5000" b="1">
                  <a:solidFill>
                    <a:srgbClr val="FFFFCC"/>
                  </a:solidFill>
                  <a:latin typeface="Arial"/>
                  <a:ea typeface="Arial"/>
                  <a:cs typeface="Arial"/>
                  <a:sym typeface="Arial"/>
                </a:defRPr>
              </a:lvl1pPr>
            </a:lstStyle>
            <a:p>
              <a:pPr algn="ctr">
                <a:defRPr sz="1800" b="0">
                  <a:solidFill>
                    <a:srgbClr val="000000"/>
                  </a:solidFill>
                </a:defRPr>
              </a:pPr>
              <a:r>
                <a:rPr sz="949" b="0" kern="0">
                  <a:solidFill>
                    <a:srgbClr val="000000"/>
                  </a:solidFill>
                </a:rPr>
                <a:t>Mental Model of Poverty</a:t>
              </a:r>
            </a:p>
          </p:txBody>
        </p:sp>
      </p:grpSp>
      <p:sp>
        <p:nvSpPr>
          <p:cNvPr id="226" name="Shape 226"/>
          <p:cNvSpPr/>
          <p:nvPr/>
        </p:nvSpPr>
        <p:spPr>
          <a:xfrm>
            <a:off x="6057856" y="4514791"/>
            <a:ext cx="1828744"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defRPr sz="1600">
                <a:latin typeface="Helvetica"/>
                <a:ea typeface="Helvetica"/>
                <a:cs typeface="Helvetica"/>
                <a:sym typeface="Helvetica"/>
              </a:defRPr>
            </a:lvl1pPr>
          </a:lstStyle>
          <a:p>
            <a:pPr>
              <a:defRPr sz="1800"/>
            </a:pPr>
            <a:r>
              <a:rPr sz="949" kern="0">
                <a:solidFill>
                  <a:sysClr val="windowText" lastClr="000000"/>
                </a:solidFill>
              </a:rPr>
              <a:t>Developed by Phil DeVol (2006)</a:t>
            </a:r>
          </a:p>
        </p:txBody>
      </p:sp>
      <p:pic>
        <p:nvPicPr>
          <p:cNvPr id="227" name="image15.jpeg"/>
          <p:cNvPicPr/>
          <p:nvPr/>
        </p:nvPicPr>
        <p:blipFill>
          <a:blip r:embed="rId4">
            <a:extLst/>
          </a:blip>
          <a:stretch>
            <a:fillRect/>
          </a:stretch>
        </p:blipFill>
        <p:spPr>
          <a:xfrm>
            <a:off x="2868832" y="1311556"/>
            <a:ext cx="3099166" cy="2970593"/>
          </a:xfrm>
          <a:prstGeom prst="rect">
            <a:avLst/>
          </a:prstGeom>
          <a:ln w="12700">
            <a:miter lim="400000"/>
          </a:ln>
        </p:spPr>
      </p:pic>
    </p:spTree>
    <p:extLst>
      <p:ext uri="{BB962C8B-B14F-4D97-AF65-F5344CB8AC3E}">
        <p14:creationId xmlns:p14="http://schemas.microsoft.com/office/powerpoint/2010/main" val="156682407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p:nvPr/>
        </p:nvSpPr>
        <p:spPr>
          <a:xfrm>
            <a:off x="6057856" y="4514791"/>
            <a:ext cx="1828744"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defRPr sz="1600">
                <a:latin typeface="Helvetica"/>
                <a:ea typeface="Helvetica"/>
                <a:cs typeface="Helvetica"/>
                <a:sym typeface="Helvetica"/>
              </a:defRPr>
            </a:lvl1pPr>
          </a:lstStyle>
          <a:p>
            <a:pPr>
              <a:defRPr sz="1800"/>
            </a:pPr>
            <a:r>
              <a:rPr sz="949" kern="0">
                <a:solidFill>
                  <a:sysClr val="windowText" lastClr="000000"/>
                </a:solidFill>
              </a:rPr>
              <a:t>Developed by Phil DeVol (2006)</a:t>
            </a:r>
          </a:p>
        </p:txBody>
      </p:sp>
      <p:grpSp>
        <p:nvGrpSpPr>
          <p:cNvPr id="234" name="Group 234"/>
          <p:cNvGrpSpPr/>
          <p:nvPr/>
        </p:nvGrpSpPr>
        <p:grpSpPr>
          <a:xfrm>
            <a:off x="1097863" y="-22543"/>
            <a:ext cx="6948276" cy="872704"/>
            <a:chOff x="0" y="0"/>
            <a:chExt cx="13176392" cy="1654954"/>
          </a:xfrm>
        </p:grpSpPr>
        <p:pic>
          <p:nvPicPr>
            <p:cNvPr id="232" name="image13.png"/>
            <p:cNvPicPr/>
            <p:nvPr/>
          </p:nvPicPr>
          <p:blipFill>
            <a:blip r:embed="rId3">
              <a:extLst/>
            </a:blip>
            <a:stretch>
              <a:fillRect/>
            </a:stretch>
          </p:blipFill>
          <p:spPr>
            <a:xfrm>
              <a:off x="0" y="0"/>
              <a:ext cx="13176392" cy="1654954"/>
            </a:xfrm>
            <a:prstGeom prst="rect">
              <a:avLst/>
            </a:prstGeom>
            <a:ln w="12700" cap="flat">
              <a:noFill/>
              <a:miter lim="400000"/>
            </a:ln>
            <a:effectLst/>
          </p:spPr>
        </p:pic>
        <p:sp>
          <p:nvSpPr>
            <p:cNvPr id="233" name="Shape 233"/>
            <p:cNvSpPr/>
            <p:nvPr/>
          </p:nvSpPr>
          <p:spPr>
            <a:xfrm>
              <a:off x="85793" y="515449"/>
              <a:ext cx="13004804" cy="4637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5" tIns="48765" rIns="48765" bIns="48765" numCol="1" anchor="ctr">
              <a:spAutoFit/>
            </a:bodyPr>
            <a:lstStyle>
              <a:lvl1pPr defTabSz="914400">
                <a:defRPr sz="5000" b="1">
                  <a:solidFill>
                    <a:srgbClr val="FFFFCC"/>
                  </a:solidFill>
                  <a:latin typeface="Arial"/>
                  <a:ea typeface="Arial"/>
                  <a:cs typeface="Arial"/>
                  <a:sym typeface="Arial"/>
                </a:defRPr>
              </a:lvl1pPr>
            </a:lstStyle>
            <a:p>
              <a:pPr algn="ctr">
                <a:defRPr sz="1800" b="0">
                  <a:solidFill>
                    <a:srgbClr val="000000"/>
                  </a:solidFill>
                </a:defRPr>
              </a:pPr>
              <a:r>
                <a:rPr sz="949" b="0" kern="0">
                  <a:solidFill>
                    <a:srgbClr val="000000"/>
                  </a:solidFill>
                </a:rPr>
                <a:t>Mental Model of Middle Class</a:t>
              </a:r>
            </a:p>
          </p:txBody>
        </p:sp>
      </p:grpSp>
      <p:pic>
        <p:nvPicPr>
          <p:cNvPr id="235" name="image16.jpeg"/>
          <p:cNvPicPr/>
          <p:nvPr/>
        </p:nvPicPr>
        <p:blipFill>
          <a:blip r:embed="rId4">
            <a:extLst/>
          </a:blip>
          <a:stretch>
            <a:fillRect/>
          </a:stretch>
        </p:blipFill>
        <p:spPr>
          <a:xfrm>
            <a:off x="2803976" y="1125185"/>
            <a:ext cx="3536049" cy="3389607"/>
          </a:xfrm>
          <a:prstGeom prst="rect">
            <a:avLst/>
          </a:prstGeom>
          <a:ln w="12700">
            <a:miter lim="400000"/>
          </a:ln>
        </p:spPr>
      </p:pic>
    </p:spTree>
    <p:extLst>
      <p:ext uri="{BB962C8B-B14F-4D97-AF65-F5344CB8AC3E}">
        <p14:creationId xmlns:p14="http://schemas.microsoft.com/office/powerpoint/2010/main" val="93058691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nvSpPr>
        <p:spPr>
          <a:xfrm>
            <a:off x="5714965" y="4514791"/>
            <a:ext cx="2171634"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defRPr sz="1600">
                <a:latin typeface="Helvetica"/>
                <a:ea typeface="Helvetica"/>
                <a:cs typeface="Helvetica"/>
                <a:sym typeface="Helvetica"/>
              </a:defRPr>
            </a:lvl1pPr>
          </a:lstStyle>
          <a:p>
            <a:pPr>
              <a:defRPr sz="1800"/>
            </a:pPr>
            <a:r>
              <a:rPr sz="949" kern="0">
                <a:solidFill>
                  <a:sysClr val="windowText" lastClr="000000"/>
                </a:solidFill>
              </a:rPr>
              <a:t>Developed by Ruby Payne (2005)</a:t>
            </a:r>
          </a:p>
        </p:txBody>
      </p:sp>
      <p:grpSp>
        <p:nvGrpSpPr>
          <p:cNvPr id="242" name="Group 242"/>
          <p:cNvGrpSpPr/>
          <p:nvPr/>
        </p:nvGrpSpPr>
        <p:grpSpPr>
          <a:xfrm>
            <a:off x="1097863" y="-22543"/>
            <a:ext cx="6948276" cy="872704"/>
            <a:chOff x="0" y="0"/>
            <a:chExt cx="13176392" cy="1654954"/>
          </a:xfrm>
        </p:grpSpPr>
        <p:pic>
          <p:nvPicPr>
            <p:cNvPr id="240" name="image13.png"/>
            <p:cNvPicPr/>
            <p:nvPr/>
          </p:nvPicPr>
          <p:blipFill>
            <a:blip r:embed="rId3">
              <a:extLst/>
            </a:blip>
            <a:stretch>
              <a:fillRect/>
            </a:stretch>
          </p:blipFill>
          <p:spPr>
            <a:xfrm>
              <a:off x="0" y="0"/>
              <a:ext cx="13176392" cy="1654954"/>
            </a:xfrm>
            <a:prstGeom prst="rect">
              <a:avLst/>
            </a:prstGeom>
            <a:ln w="12700" cap="flat">
              <a:noFill/>
              <a:miter lim="400000"/>
            </a:ln>
            <a:effectLst/>
          </p:spPr>
        </p:pic>
        <p:sp>
          <p:nvSpPr>
            <p:cNvPr id="241" name="Shape 241"/>
            <p:cNvSpPr/>
            <p:nvPr/>
          </p:nvSpPr>
          <p:spPr>
            <a:xfrm>
              <a:off x="85793" y="515449"/>
              <a:ext cx="13004804" cy="4637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5" tIns="48765" rIns="48765" bIns="48765" numCol="1" anchor="ctr">
              <a:spAutoFit/>
            </a:bodyPr>
            <a:lstStyle>
              <a:lvl1pPr defTabSz="914400">
                <a:defRPr sz="5000" b="1">
                  <a:solidFill>
                    <a:srgbClr val="FFFFCC"/>
                  </a:solidFill>
                  <a:latin typeface="Arial"/>
                  <a:ea typeface="Arial"/>
                  <a:cs typeface="Arial"/>
                  <a:sym typeface="Arial"/>
                </a:defRPr>
              </a:lvl1pPr>
            </a:lstStyle>
            <a:p>
              <a:pPr algn="ctr">
                <a:defRPr sz="1800" b="0">
                  <a:solidFill>
                    <a:srgbClr val="000000"/>
                  </a:solidFill>
                </a:defRPr>
              </a:pPr>
              <a:r>
                <a:rPr sz="949" b="0" kern="0">
                  <a:solidFill>
                    <a:srgbClr val="000000"/>
                  </a:solidFill>
                </a:rPr>
                <a:t>Mental Model of Wealth</a:t>
              </a:r>
            </a:p>
          </p:txBody>
        </p:sp>
      </p:grpSp>
      <p:pic>
        <p:nvPicPr>
          <p:cNvPr id="243" name="image17.jpeg"/>
          <p:cNvPicPr/>
          <p:nvPr/>
        </p:nvPicPr>
        <p:blipFill>
          <a:blip r:embed="rId4">
            <a:extLst/>
          </a:blip>
          <a:stretch>
            <a:fillRect/>
          </a:stretch>
        </p:blipFill>
        <p:spPr>
          <a:xfrm>
            <a:off x="3024234" y="1143043"/>
            <a:ext cx="3212153" cy="3078864"/>
          </a:xfrm>
          <a:prstGeom prst="rect">
            <a:avLst/>
          </a:prstGeom>
          <a:ln w="12700">
            <a:miter lim="400000"/>
          </a:ln>
        </p:spPr>
      </p:pic>
    </p:spTree>
    <p:extLst>
      <p:ext uri="{BB962C8B-B14F-4D97-AF65-F5344CB8AC3E}">
        <p14:creationId xmlns:p14="http://schemas.microsoft.com/office/powerpoint/2010/main" val="202508429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15.jpeg"/>
          <p:cNvPicPr/>
          <p:nvPr/>
        </p:nvPicPr>
        <p:blipFill>
          <a:blip r:embed="rId3">
            <a:extLst/>
          </a:blip>
          <a:stretch>
            <a:fillRect/>
          </a:stretch>
        </p:blipFill>
        <p:spPr>
          <a:xfrm>
            <a:off x="2519425" y="1403782"/>
            <a:ext cx="3109818" cy="2981235"/>
          </a:xfrm>
          <a:prstGeom prst="rect">
            <a:avLst/>
          </a:prstGeom>
          <a:ln w="12700">
            <a:miter lim="400000"/>
          </a:ln>
        </p:spPr>
      </p:pic>
      <p:sp>
        <p:nvSpPr>
          <p:cNvPr id="248" name="Shape 248"/>
          <p:cNvSpPr/>
          <p:nvPr/>
        </p:nvSpPr>
        <p:spPr>
          <a:xfrm>
            <a:off x="1428845" y="1307345"/>
            <a:ext cx="1600152" cy="4542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476" b="1" kern="0">
                <a:solidFill>
                  <a:srgbClr val="0070C0"/>
                </a:solidFill>
                <a:latin typeface="Arial"/>
                <a:ea typeface="Arial"/>
                <a:cs typeface="Arial"/>
                <a:sym typeface="Arial"/>
              </a:rPr>
              <a:t>Concrete, </a:t>
            </a:r>
          </a:p>
          <a:p>
            <a:pPr defTabSz="482163">
              <a:defRPr sz="1800"/>
            </a:pPr>
            <a:r>
              <a:rPr sz="1476" b="1" kern="0">
                <a:solidFill>
                  <a:srgbClr val="0070C0"/>
                </a:solidFill>
                <a:latin typeface="Arial"/>
                <a:ea typeface="Arial"/>
                <a:cs typeface="Arial"/>
                <a:sym typeface="Arial"/>
              </a:rPr>
              <a:t>Abstract</a:t>
            </a:r>
          </a:p>
        </p:txBody>
      </p:sp>
      <p:sp>
        <p:nvSpPr>
          <p:cNvPr id="249" name="Shape 249"/>
          <p:cNvSpPr/>
          <p:nvPr/>
        </p:nvSpPr>
        <p:spPr>
          <a:xfrm>
            <a:off x="1485995" y="3879017"/>
            <a:ext cx="1098914" cy="4542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476" b="1" kern="0">
                <a:solidFill>
                  <a:srgbClr val="0070C0"/>
                </a:solidFill>
                <a:latin typeface="Arial"/>
                <a:ea typeface="Arial"/>
                <a:cs typeface="Arial"/>
                <a:sym typeface="Arial"/>
              </a:rPr>
              <a:t>Unstable,</a:t>
            </a:r>
          </a:p>
          <a:p>
            <a:pPr defTabSz="482163">
              <a:defRPr sz="1800"/>
            </a:pPr>
            <a:r>
              <a:rPr sz="1476" b="1" kern="0">
                <a:solidFill>
                  <a:srgbClr val="0070C0"/>
                </a:solidFill>
                <a:latin typeface="Arial"/>
                <a:ea typeface="Arial"/>
                <a:cs typeface="Arial"/>
                <a:sym typeface="Arial"/>
              </a:rPr>
              <a:t>Predictable</a:t>
            </a:r>
          </a:p>
        </p:txBody>
      </p:sp>
      <p:sp>
        <p:nvSpPr>
          <p:cNvPr id="250" name="Shape 250"/>
          <p:cNvSpPr/>
          <p:nvPr/>
        </p:nvSpPr>
        <p:spPr>
          <a:xfrm>
            <a:off x="1428846" y="2564607"/>
            <a:ext cx="1084627" cy="4542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476" b="1" kern="0">
                <a:solidFill>
                  <a:srgbClr val="0070C0"/>
                </a:solidFill>
                <a:latin typeface="Arial"/>
                <a:ea typeface="Arial"/>
                <a:cs typeface="Arial"/>
                <a:sym typeface="Arial"/>
              </a:rPr>
              <a:t>Powerless,</a:t>
            </a:r>
          </a:p>
          <a:p>
            <a:pPr defTabSz="482163">
              <a:defRPr sz="1800"/>
            </a:pPr>
            <a:r>
              <a:rPr sz="1476" b="1" kern="0">
                <a:solidFill>
                  <a:srgbClr val="0070C0"/>
                </a:solidFill>
                <a:latin typeface="Arial"/>
                <a:ea typeface="Arial"/>
                <a:cs typeface="Arial"/>
                <a:sym typeface="Arial"/>
              </a:rPr>
              <a:t>Powerful</a:t>
            </a:r>
          </a:p>
        </p:txBody>
      </p:sp>
      <p:sp>
        <p:nvSpPr>
          <p:cNvPr id="251" name="Shape 251"/>
          <p:cNvSpPr/>
          <p:nvPr/>
        </p:nvSpPr>
        <p:spPr>
          <a:xfrm>
            <a:off x="5567333" y="1200192"/>
            <a:ext cx="2271644" cy="4542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476" b="1" kern="0">
                <a:solidFill>
                  <a:srgbClr val="0070C0"/>
                </a:solidFill>
                <a:latin typeface="Arial"/>
                <a:ea typeface="Arial"/>
                <a:cs typeface="Arial"/>
                <a:sym typeface="Arial"/>
              </a:rPr>
              <a:t>Tyranny of the moment,</a:t>
            </a:r>
          </a:p>
          <a:p>
            <a:pPr defTabSz="482163">
              <a:defRPr sz="1800"/>
            </a:pPr>
            <a:r>
              <a:rPr sz="1476" b="1" kern="0">
                <a:solidFill>
                  <a:srgbClr val="0070C0"/>
                </a:solidFill>
                <a:latin typeface="Arial"/>
                <a:ea typeface="Arial"/>
                <a:cs typeface="Arial"/>
                <a:sym typeface="Arial"/>
              </a:rPr>
              <a:t>Time horizon</a:t>
            </a:r>
          </a:p>
        </p:txBody>
      </p:sp>
      <p:sp>
        <p:nvSpPr>
          <p:cNvPr id="252" name="Shape 252"/>
          <p:cNvSpPr/>
          <p:nvPr/>
        </p:nvSpPr>
        <p:spPr>
          <a:xfrm>
            <a:off x="5766160" y="2171712"/>
            <a:ext cx="2171635" cy="3895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266" b="1" kern="0">
                <a:solidFill>
                  <a:srgbClr val="0070C0"/>
                </a:solidFill>
                <a:latin typeface="Arial"/>
                <a:ea typeface="Arial"/>
                <a:cs typeface="Arial"/>
                <a:sym typeface="Arial"/>
              </a:rPr>
              <a:t>Reactive problem-solving,</a:t>
            </a:r>
          </a:p>
          <a:p>
            <a:pPr defTabSz="482163">
              <a:defRPr sz="1800"/>
            </a:pPr>
            <a:r>
              <a:rPr sz="1266" b="1" kern="0">
                <a:solidFill>
                  <a:srgbClr val="0070C0"/>
                </a:solidFill>
                <a:latin typeface="Arial"/>
                <a:ea typeface="Arial"/>
                <a:cs typeface="Arial"/>
                <a:sym typeface="Arial"/>
              </a:rPr>
              <a:t>Proactive problem-solving</a:t>
            </a:r>
          </a:p>
        </p:txBody>
      </p:sp>
      <p:sp>
        <p:nvSpPr>
          <p:cNvPr id="253" name="Shape 253"/>
          <p:cNvSpPr/>
          <p:nvPr/>
        </p:nvSpPr>
        <p:spPr>
          <a:xfrm>
            <a:off x="5629244" y="3746861"/>
            <a:ext cx="1862081" cy="4542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82163">
              <a:defRPr sz="1800"/>
            </a:pPr>
            <a:r>
              <a:rPr sz="1476" b="1" kern="0">
                <a:solidFill>
                  <a:srgbClr val="0070C0"/>
                </a:solidFill>
                <a:latin typeface="Arial"/>
                <a:ea typeface="Arial"/>
                <a:cs typeface="Arial"/>
                <a:sym typeface="Arial"/>
              </a:rPr>
              <a:t>Math doesn’t work,</a:t>
            </a:r>
          </a:p>
          <a:p>
            <a:pPr defTabSz="482163">
              <a:defRPr sz="1800"/>
            </a:pPr>
            <a:r>
              <a:rPr sz="1476" b="1" kern="0">
                <a:solidFill>
                  <a:srgbClr val="0070C0"/>
                </a:solidFill>
                <a:latin typeface="Arial"/>
                <a:ea typeface="Arial"/>
                <a:cs typeface="Arial"/>
                <a:sym typeface="Arial"/>
              </a:rPr>
              <a:t>Financial security</a:t>
            </a:r>
          </a:p>
        </p:txBody>
      </p:sp>
      <p:sp>
        <p:nvSpPr>
          <p:cNvPr id="254" name="Shape 254"/>
          <p:cNvSpPr/>
          <p:nvPr/>
        </p:nvSpPr>
        <p:spPr>
          <a:xfrm>
            <a:off x="5943558" y="4618372"/>
            <a:ext cx="1828745"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defRPr sz="1600">
                <a:latin typeface="Helvetica"/>
                <a:ea typeface="Helvetica"/>
                <a:cs typeface="Helvetica"/>
                <a:sym typeface="Helvetica"/>
              </a:defRPr>
            </a:lvl1pPr>
          </a:lstStyle>
          <a:p>
            <a:pPr>
              <a:defRPr sz="1800"/>
            </a:pPr>
            <a:r>
              <a:rPr sz="949" kern="0">
                <a:solidFill>
                  <a:sysClr val="windowText" lastClr="000000"/>
                </a:solidFill>
              </a:rPr>
              <a:t>Developed by Phil DeVol (2006)</a:t>
            </a:r>
          </a:p>
        </p:txBody>
      </p:sp>
      <p:grpSp>
        <p:nvGrpSpPr>
          <p:cNvPr id="257" name="Group 257"/>
          <p:cNvGrpSpPr/>
          <p:nvPr/>
        </p:nvGrpSpPr>
        <p:grpSpPr>
          <a:xfrm>
            <a:off x="872840" y="-14209"/>
            <a:ext cx="7137581" cy="1171540"/>
            <a:chOff x="0" y="0"/>
            <a:chExt cx="13535381" cy="2221654"/>
          </a:xfrm>
        </p:grpSpPr>
        <p:pic>
          <p:nvPicPr>
            <p:cNvPr id="255" name="image14.png"/>
            <p:cNvPicPr/>
            <p:nvPr/>
          </p:nvPicPr>
          <p:blipFill>
            <a:blip r:embed="rId4">
              <a:extLst/>
            </a:blip>
            <a:stretch>
              <a:fillRect/>
            </a:stretch>
          </p:blipFill>
          <p:spPr>
            <a:xfrm>
              <a:off x="0" y="0"/>
              <a:ext cx="13535381" cy="2221654"/>
            </a:xfrm>
            <a:prstGeom prst="rect">
              <a:avLst/>
            </a:prstGeom>
            <a:ln w="12700" cap="flat">
              <a:noFill/>
              <a:miter lim="400000"/>
            </a:ln>
            <a:effectLst/>
          </p:spPr>
        </p:pic>
        <p:sp>
          <p:nvSpPr>
            <p:cNvPr id="256" name="Shape 256"/>
            <p:cNvSpPr/>
            <p:nvPr/>
          </p:nvSpPr>
          <p:spPr>
            <a:xfrm>
              <a:off x="512514" y="200572"/>
              <a:ext cx="13004804" cy="13870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8765" tIns="48765" rIns="48765" bIns="48765" numCol="1" anchor="ctr">
              <a:spAutoFit/>
            </a:bodyPr>
            <a:lstStyle/>
            <a:p>
              <a:pPr algn="ctr" defTabSz="482163">
                <a:defRPr sz="1800"/>
              </a:pPr>
              <a:r>
                <a:rPr sz="2637" b="1" kern="0">
                  <a:solidFill>
                    <a:srgbClr val="FFFFCC"/>
                  </a:solidFill>
                  <a:latin typeface="Arial"/>
                  <a:ea typeface="Arial"/>
                  <a:cs typeface="Arial"/>
                  <a:sym typeface="Arial"/>
                </a:rPr>
                <a:t>Mental Model of Poverty</a:t>
              </a:r>
            </a:p>
            <a:p>
              <a:pPr algn="ctr" defTabSz="482163">
                <a:defRPr sz="1800"/>
              </a:pPr>
              <a:r>
                <a:rPr sz="1476" b="1" kern="0">
                  <a:solidFill>
                    <a:srgbClr val="FFFFCC"/>
                  </a:solidFill>
                  <a:latin typeface="Arial"/>
                  <a:ea typeface="Arial"/>
                  <a:cs typeface="Arial"/>
                  <a:sym typeface="Arial"/>
                </a:rPr>
                <a:t>Concrete information inside the circle; analytical categories outside</a:t>
              </a:r>
            </a:p>
          </p:txBody>
        </p:sp>
      </p:grpSp>
    </p:spTree>
    <p:extLst>
      <p:ext uri="{BB962C8B-B14F-4D97-AF65-F5344CB8AC3E}">
        <p14:creationId xmlns:p14="http://schemas.microsoft.com/office/powerpoint/2010/main" val="123961513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5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p:tmAbs val="0"/>
                                  </p:iterate>
                                  <p:childTnLst>
                                    <p:set>
                                      <p:cBhvr>
                                        <p:cTn id="16" fill="hold"/>
                                        <p:tgtEl>
                                          <p:spTgt spid="248">
                                            <p:bg/>
                                          </p:spTgt>
                                        </p:tgtEl>
                                        <p:attrNameLst>
                                          <p:attrName>style.visibility</p:attrName>
                                        </p:attrNameLst>
                                      </p:cBhvr>
                                      <p:to>
                                        <p:strVal val="visible"/>
                                      </p:to>
                                    </p:set>
                                    <p:animEffect transition="in" filter="wipe(down)">
                                      <p:cBhvr>
                                        <p:cTn id="17" dur="500"/>
                                        <p:tgtEl>
                                          <p:spTgt spid="248">
                                            <p:bg/>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iterate>
                                    <p:tmAbs val="0"/>
                                  </p:iterate>
                                  <p:childTnLst>
                                    <p:set>
                                      <p:cBhvr>
                                        <p:cTn id="20" fill="hold"/>
                                        <p:tgtEl>
                                          <p:spTgt spid="248">
                                            <p:txEl>
                                              <p:pRg st="0" end="0"/>
                                            </p:txEl>
                                          </p:spTgt>
                                        </p:tgtEl>
                                        <p:attrNameLst>
                                          <p:attrName>style.visibility</p:attrName>
                                        </p:attrNameLst>
                                      </p:cBhvr>
                                      <p:to>
                                        <p:strVal val="visible"/>
                                      </p:to>
                                    </p:set>
                                    <p:animEffect transition="in" filter="wipe(down)">
                                      <p:cBhvr>
                                        <p:cTn id="21" dur="500"/>
                                        <p:tgtEl>
                                          <p:spTgt spid="248">
                                            <p:txEl>
                                              <p:pRg st="0" end="0"/>
                                            </p:txEl>
                                          </p:spTgt>
                                        </p:tgtEl>
                                      </p:cBhvr>
                                    </p:animEffect>
                                  </p:childTnLst>
                                </p:cTn>
                              </p:par>
                            </p:childTnLst>
                          </p:cTn>
                        </p:par>
                        <p:par>
                          <p:cTn id="22" fill="hold">
                            <p:stCondLst>
                              <p:cond delay="1000"/>
                            </p:stCondLst>
                            <p:childTnLst>
                              <p:par>
                                <p:cTn id="23" presetID="22" presetClass="entr" presetSubtype="4" fill="hold" grpId="0" nodeType="afterEffect">
                                  <p:stCondLst>
                                    <p:cond delay="0"/>
                                  </p:stCondLst>
                                  <p:iterate>
                                    <p:tmAbs val="0"/>
                                  </p:iterate>
                                  <p:childTnLst>
                                    <p:set>
                                      <p:cBhvr>
                                        <p:cTn id="24" fill="hold"/>
                                        <p:tgtEl>
                                          <p:spTgt spid="248">
                                            <p:txEl>
                                              <p:pRg st="1" end="1"/>
                                            </p:txEl>
                                          </p:spTgt>
                                        </p:tgtEl>
                                        <p:attrNameLst>
                                          <p:attrName>style.visibility</p:attrName>
                                        </p:attrNameLst>
                                      </p:cBhvr>
                                      <p:to>
                                        <p:strVal val="visible"/>
                                      </p:to>
                                    </p:set>
                                    <p:animEffect transition="in" filter="wipe(down)">
                                      <p:cBhvr>
                                        <p:cTn id="25" dur="500"/>
                                        <p:tgtEl>
                                          <p:spTgt spid="24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iterate>
                                    <p:tmAbs val="0"/>
                                  </p:iterate>
                                  <p:childTnLst>
                                    <p:set>
                                      <p:cBhvr>
                                        <p:cTn id="29" fill="hold"/>
                                        <p:tgtEl>
                                          <p:spTgt spid="253">
                                            <p:bg/>
                                          </p:spTgt>
                                        </p:tgtEl>
                                        <p:attrNameLst>
                                          <p:attrName>style.visibility</p:attrName>
                                        </p:attrNameLst>
                                      </p:cBhvr>
                                      <p:to>
                                        <p:strVal val="visible"/>
                                      </p:to>
                                    </p:set>
                                    <p:anim calcmode="lin" valueType="num">
                                      <p:cBhvr>
                                        <p:cTn id="30" dur="500" fill="hold"/>
                                        <p:tgtEl>
                                          <p:spTgt spid="253">
                                            <p:bg/>
                                          </p:spTgt>
                                        </p:tgtEl>
                                        <p:attrNameLst>
                                          <p:attrName>ppt_x</p:attrName>
                                        </p:attrNameLst>
                                      </p:cBhvr>
                                      <p:tavLst>
                                        <p:tav tm="0">
                                          <p:val>
                                            <p:strVal val="#ppt_x"/>
                                          </p:val>
                                        </p:tav>
                                        <p:tav tm="100000">
                                          <p:val>
                                            <p:strVal val="#ppt_x"/>
                                          </p:val>
                                        </p:tav>
                                      </p:tavLst>
                                    </p:anim>
                                    <p:anim calcmode="lin" valueType="num">
                                      <p:cBhvr>
                                        <p:cTn id="31" dur="500" fill="hold"/>
                                        <p:tgtEl>
                                          <p:spTgt spid="253">
                                            <p:bg/>
                                          </p:spTgt>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iterate>
                                    <p:tmAbs val="0"/>
                                  </p:iterate>
                                  <p:childTnLst>
                                    <p:set>
                                      <p:cBhvr>
                                        <p:cTn id="34" fill="hold"/>
                                        <p:tgtEl>
                                          <p:spTgt spid="253">
                                            <p:txEl>
                                              <p:pRg st="0" end="0"/>
                                            </p:txEl>
                                          </p:spTgt>
                                        </p:tgtEl>
                                        <p:attrNameLst>
                                          <p:attrName>style.visibility</p:attrName>
                                        </p:attrNameLst>
                                      </p:cBhvr>
                                      <p:to>
                                        <p:strVal val="visible"/>
                                      </p:to>
                                    </p:set>
                                    <p:anim calcmode="lin" valueType="num">
                                      <p:cBhvr>
                                        <p:cTn id="35" dur="500" fill="hold"/>
                                        <p:tgtEl>
                                          <p:spTgt spid="253">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253">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 presetClass="entr" presetSubtype="4" fill="hold" grpId="0" nodeType="afterEffect">
                                  <p:stCondLst>
                                    <p:cond delay="0"/>
                                  </p:stCondLst>
                                  <p:iterate>
                                    <p:tmAbs val="0"/>
                                  </p:iterate>
                                  <p:childTnLst>
                                    <p:set>
                                      <p:cBhvr>
                                        <p:cTn id="39" fill="hold"/>
                                        <p:tgtEl>
                                          <p:spTgt spid="253">
                                            <p:txEl>
                                              <p:pRg st="1" end="1"/>
                                            </p:txEl>
                                          </p:spTgt>
                                        </p:tgtEl>
                                        <p:attrNameLst>
                                          <p:attrName>style.visibility</p:attrName>
                                        </p:attrNameLst>
                                      </p:cBhvr>
                                      <p:to>
                                        <p:strVal val="visible"/>
                                      </p:to>
                                    </p:set>
                                    <p:anim calcmode="lin" valueType="num">
                                      <p:cBhvr>
                                        <p:cTn id="40" dur="500" fill="hold"/>
                                        <p:tgtEl>
                                          <p:spTgt spid="253">
                                            <p:txEl>
                                              <p:pRg st="1" end="1"/>
                                            </p:txEl>
                                          </p:spTgt>
                                        </p:tgtEl>
                                        <p:attrNameLst>
                                          <p:attrName>ppt_x</p:attrName>
                                        </p:attrNameLst>
                                      </p:cBhvr>
                                      <p:tavLst>
                                        <p:tav tm="0">
                                          <p:val>
                                            <p:strVal val="#ppt_x"/>
                                          </p:val>
                                        </p:tav>
                                        <p:tav tm="100000">
                                          <p:val>
                                            <p:strVal val="#ppt_x"/>
                                          </p:val>
                                        </p:tav>
                                      </p:tavLst>
                                    </p:anim>
                                    <p:anim calcmode="lin" valueType="num">
                                      <p:cBhvr>
                                        <p:cTn id="41" dur="500" fill="hold"/>
                                        <p:tgtEl>
                                          <p:spTgt spid="2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iterate>
                                    <p:tmAbs val="0"/>
                                  </p:iterate>
                                  <p:childTnLst>
                                    <p:set>
                                      <p:cBhvr>
                                        <p:cTn id="45" fill="hold"/>
                                        <p:tgtEl>
                                          <p:spTgt spid="249">
                                            <p:bg/>
                                          </p:spTgt>
                                        </p:tgtEl>
                                        <p:attrNameLst>
                                          <p:attrName>style.visibility</p:attrName>
                                        </p:attrNameLst>
                                      </p:cBhvr>
                                      <p:to>
                                        <p:strVal val="visible"/>
                                      </p:to>
                                    </p:set>
                                    <p:anim calcmode="lin" valueType="num">
                                      <p:cBhvr>
                                        <p:cTn id="46" dur="500" fill="hold"/>
                                        <p:tgtEl>
                                          <p:spTgt spid="249">
                                            <p:bg/>
                                          </p:spTgt>
                                        </p:tgtEl>
                                        <p:attrNameLst>
                                          <p:attrName>ppt_x</p:attrName>
                                        </p:attrNameLst>
                                      </p:cBhvr>
                                      <p:tavLst>
                                        <p:tav tm="0">
                                          <p:val>
                                            <p:strVal val="#ppt_x"/>
                                          </p:val>
                                        </p:tav>
                                        <p:tav tm="100000">
                                          <p:val>
                                            <p:strVal val="#ppt_x"/>
                                          </p:val>
                                        </p:tav>
                                      </p:tavLst>
                                    </p:anim>
                                    <p:anim calcmode="lin" valueType="num">
                                      <p:cBhvr>
                                        <p:cTn id="47" dur="500" fill="hold"/>
                                        <p:tgtEl>
                                          <p:spTgt spid="249">
                                            <p:bg/>
                                          </p:spTgt>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grpId="0" nodeType="afterEffect">
                                  <p:stCondLst>
                                    <p:cond delay="0"/>
                                  </p:stCondLst>
                                  <p:iterate>
                                    <p:tmAbs val="0"/>
                                  </p:iterate>
                                  <p:childTnLst>
                                    <p:set>
                                      <p:cBhvr>
                                        <p:cTn id="50" fill="hold"/>
                                        <p:tgtEl>
                                          <p:spTgt spid="249">
                                            <p:txEl>
                                              <p:pRg st="0" end="0"/>
                                            </p:txEl>
                                          </p:spTgt>
                                        </p:tgtEl>
                                        <p:attrNameLst>
                                          <p:attrName>style.visibility</p:attrName>
                                        </p:attrNameLst>
                                      </p:cBhvr>
                                      <p:to>
                                        <p:strVal val="visible"/>
                                      </p:to>
                                    </p:set>
                                    <p:anim calcmode="lin" valueType="num">
                                      <p:cBhvr>
                                        <p:cTn id="51" dur="500" fill="hold"/>
                                        <p:tgtEl>
                                          <p:spTgt spid="249">
                                            <p:txEl>
                                              <p:pRg st="0" end="0"/>
                                            </p:txEl>
                                          </p:spTgt>
                                        </p:tgtEl>
                                        <p:attrNameLst>
                                          <p:attrName>ppt_x</p:attrName>
                                        </p:attrNameLst>
                                      </p:cBhvr>
                                      <p:tavLst>
                                        <p:tav tm="0">
                                          <p:val>
                                            <p:strVal val="#ppt_x"/>
                                          </p:val>
                                        </p:tav>
                                        <p:tav tm="100000">
                                          <p:val>
                                            <p:strVal val="#ppt_x"/>
                                          </p:val>
                                        </p:tav>
                                      </p:tavLst>
                                    </p:anim>
                                    <p:anim calcmode="lin" valueType="num">
                                      <p:cBhvr>
                                        <p:cTn id="52" dur="500" fill="hold"/>
                                        <p:tgtEl>
                                          <p:spTgt spid="249">
                                            <p:txEl>
                                              <p:pRg st="0" end="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4" fill="hold" grpId="0" nodeType="afterEffect">
                                  <p:stCondLst>
                                    <p:cond delay="0"/>
                                  </p:stCondLst>
                                  <p:iterate>
                                    <p:tmAbs val="0"/>
                                  </p:iterate>
                                  <p:childTnLst>
                                    <p:set>
                                      <p:cBhvr>
                                        <p:cTn id="55" fill="hold"/>
                                        <p:tgtEl>
                                          <p:spTgt spid="249">
                                            <p:txEl>
                                              <p:pRg st="1" end="1"/>
                                            </p:txEl>
                                          </p:spTgt>
                                        </p:tgtEl>
                                        <p:attrNameLst>
                                          <p:attrName>style.visibility</p:attrName>
                                        </p:attrNameLst>
                                      </p:cBhvr>
                                      <p:to>
                                        <p:strVal val="visible"/>
                                      </p:to>
                                    </p:set>
                                    <p:anim calcmode="lin" valueType="num">
                                      <p:cBhvr>
                                        <p:cTn id="56" dur="500" fill="hold"/>
                                        <p:tgtEl>
                                          <p:spTgt spid="249">
                                            <p:txEl>
                                              <p:pRg st="1" end="1"/>
                                            </p:txEl>
                                          </p:spTgt>
                                        </p:tgtEl>
                                        <p:attrNameLst>
                                          <p:attrName>ppt_x</p:attrName>
                                        </p:attrNameLst>
                                      </p:cBhvr>
                                      <p:tavLst>
                                        <p:tav tm="0">
                                          <p:val>
                                            <p:strVal val="#ppt_x"/>
                                          </p:val>
                                        </p:tav>
                                        <p:tav tm="100000">
                                          <p:val>
                                            <p:strVal val="#ppt_x"/>
                                          </p:val>
                                        </p:tav>
                                      </p:tavLst>
                                    </p:anim>
                                    <p:anim calcmode="lin" valueType="num">
                                      <p:cBhvr>
                                        <p:cTn id="57" dur="500" fill="hold"/>
                                        <p:tgtEl>
                                          <p:spTgt spid="2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iterate>
                                    <p:tmAbs val="0"/>
                                  </p:iterate>
                                  <p:childTnLst>
                                    <p:set>
                                      <p:cBhvr>
                                        <p:cTn id="61" fill="hold"/>
                                        <p:tgtEl>
                                          <p:spTgt spid="251">
                                            <p:bg/>
                                          </p:spTgt>
                                        </p:tgtEl>
                                        <p:attrNameLst>
                                          <p:attrName>style.visibility</p:attrName>
                                        </p:attrNameLst>
                                      </p:cBhvr>
                                      <p:to>
                                        <p:strVal val="visible"/>
                                      </p:to>
                                    </p:set>
                                    <p:anim calcmode="lin" valueType="num">
                                      <p:cBhvr>
                                        <p:cTn id="62" dur="500" fill="hold"/>
                                        <p:tgtEl>
                                          <p:spTgt spid="251">
                                            <p:bg/>
                                          </p:spTgt>
                                        </p:tgtEl>
                                        <p:attrNameLst>
                                          <p:attrName>ppt_x</p:attrName>
                                        </p:attrNameLst>
                                      </p:cBhvr>
                                      <p:tavLst>
                                        <p:tav tm="0">
                                          <p:val>
                                            <p:strVal val="#ppt_x"/>
                                          </p:val>
                                        </p:tav>
                                        <p:tav tm="100000">
                                          <p:val>
                                            <p:strVal val="#ppt_x"/>
                                          </p:val>
                                        </p:tav>
                                      </p:tavLst>
                                    </p:anim>
                                    <p:anim calcmode="lin" valueType="num">
                                      <p:cBhvr>
                                        <p:cTn id="63" dur="500" fill="hold"/>
                                        <p:tgtEl>
                                          <p:spTgt spid="251">
                                            <p:bg/>
                                          </p:spTgt>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4" fill="hold" grpId="0" nodeType="afterEffect">
                                  <p:stCondLst>
                                    <p:cond delay="0"/>
                                  </p:stCondLst>
                                  <p:iterate>
                                    <p:tmAbs val="0"/>
                                  </p:iterate>
                                  <p:childTnLst>
                                    <p:set>
                                      <p:cBhvr>
                                        <p:cTn id="66" fill="hold"/>
                                        <p:tgtEl>
                                          <p:spTgt spid="251">
                                            <p:txEl>
                                              <p:pRg st="0" end="0"/>
                                            </p:txEl>
                                          </p:spTgt>
                                        </p:tgtEl>
                                        <p:attrNameLst>
                                          <p:attrName>style.visibility</p:attrName>
                                        </p:attrNameLst>
                                      </p:cBhvr>
                                      <p:to>
                                        <p:strVal val="visible"/>
                                      </p:to>
                                    </p:set>
                                    <p:anim calcmode="lin" valueType="num">
                                      <p:cBhvr>
                                        <p:cTn id="67" dur="500" fill="hold"/>
                                        <p:tgtEl>
                                          <p:spTgt spid="251">
                                            <p:txEl>
                                              <p:pRg st="0" end="0"/>
                                            </p:txEl>
                                          </p:spTgt>
                                        </p:tgtEl>
                                        <p:attrNameLst>
                                          <p:attrName>ppt_x</p:attrName>
                                        </p:attrNameLst>
                                      </p:cBhvr>
                                      <p:tavLst>
                                        <p:tav tm="0">
                                          <p:val>
                                            <p:strVal val="#ppt_x"/>
                                          </p:val>
                                        </p:tav>
                                        <p:tav tm="100000">
                                          <p:val>
                                            <p:strVal val="#ppt_x"/>
                                          </p:val>
                                        </p:tav>
                                      </p:tavLst>
                                    </p:anim>
                                    <p:anim calcmode="lin" valueType="num">
                                      <p:cBhvr>
                                        <p:cTn id="68" dur="500" fill="hold"/>
                                        <p:tgtEl>
                                          <p:spTgt spid="251">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1000"/>
                            </p:stCondLst>
                            <p:childTnLst>
                              <p:par>
                                <p:cTn id="70" presetID="2" presetClass="entr" presetSubtype="4" fill="hold" grpId="0" nodeType="afterEffect">
                                  <p:stCondLst>
                                    <p:cond delay="0"/>
                                  </p:stCondLst>
                                  <p:iterate>
                                    <p:tmAbs val="0"/>
                                  </p:iterate>
                                  <p:childTnLst>
                                    <p:set>
                                      <p:cBhvr>
                                        <p:cTn id="71" fill="hold"/>
                                        <p:tgtEl>
                                          <p:spTgt spid="251">
                                            <p:txEl>
                                              <p:pRg st="1" end="1"/>
                                            </p:txEl>
                                          </p:spTgt>
                                        </p:tgtEl>
                                        <p:attrNameLst>
                                          <p:attrName>style.visibility</p:attrName>
                                        </p:attrNameLst>
                                      </p:cBhvr>
                                      <p:to>
                                        <p:strVal val="visible"/>
                                      </p:to>
                                    </p:set>
                                    <p:anim calcmode="lin" valueType="num">
                                      <p:cBhvr>
                                        <p:cTn id="72" dur="500" fill="hold"/>
                                        <p:tgtEl>
                                          <p:spTgt spid="251">
                                            <p:txEl>
                                              <p:pRg st="1" end="1"/>
                                            </p:txEl>
                                          </p:spTgt>
                                        </p:tgtEl>
                                        <p:attrNameLst>
                                          <p:attrName>ppt_x</p:attrName>
                                        </p:attrNameLst>
                                      </p:cBhvr>
                                      <p:tavLst>
                                        <p:tav tm="0">
                                          <p:val>
                                            <p:strVal val="#ppt_x"/>
                                          </p:val>
                                        </p:tav>
                                        <p:tav tm="100000">
                                          <p:val>
                                            <p:strVal val="#ppt_x"/>
                                          </p:val>
                                        </p:tav>
                                      </p:tavLst>
                                    </p:anim>
                                    <p:anim calcmode="lin" valueType="num">
                                      <p:cBhvr>
                                        <p:cTn id="73" dur="500" fill="hold"/>
                                        <p:tgtEl>
                                          <p:spTgt spid="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build="p" bldLvl="5" animBg="1" advAuto="0"/>
      <p:bldP spid="249" grpId="0" build="p" bldLvl="5" animBg="1" advAuto="0"/>
      <p:bldP spid="251" grpId="0" build="p" bldLvl="5" animBg="1" advAuto="0"/>
      <p:bldP spid="252" grpId="0" build="p" bldLvl="5" animBg="1" advAuto="0"/>
      <p:bldP spid="253" grpId="0"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title" idx="4294967295"/>
          </p:nvPr>
        </p:nvSpPr>
        <p:spPr>
          <a:xfrm>
            <a:off x="1657439" y="1597849"/>
            <a:ext cx="5829123" cy="1102486"/>
          </a:xfrm>
          <a:prstGeom prst="rect">
            <a:avLst/>
          </a:prstGeom>
        </p:spPr>
        <p:txBody>
          <a:bodyPr lIns="34288" tIns="34288" rIns="34288" bIns="34288" anchor="ctr">
            <a:normAutofit/>
          </a:bodyPr>
          <a:lstStyle/>
          <a:p>
            <a:pPr algn="ctr" defTabSz="482163">
              <a:defRPr sz="6200">
                <a:uFill>
                  <a:solidFill/>
                </a:uFill>
                <a:latin typeface="Trebuchet MS"/>
                <a:ea typeface="Trebuchet MS"/>
                <a:cs typeface="Trebuchet MS"/>
                <a:sym typeface="Trebuchet MS"/>
              </a:defRPr>
            </a:pPr>
            <a:endParaRPr/>
          </a:p>
        </p:txBody>
      </p:sp>
      <p:sp>
        <p:nvSpPr>
          <p:cNvPr id="262" name="Shape 262"/>
          <p:cNvSpPr>
            <a:spLocks noGrp="1"/>
          </p:cNvSpPr>
          <p:nvPr>
            <p:ph type="body" idx="4294967295"/>
          </p:nvPr>
        </p:nvSpPr>
        <p:spPr>
          <a:xfrm>
            <a:off x="2171774" y="2914640"/>
            <a:ext cx="4800454" cy="1314410"/>
          </a:xfrm>
          <a:prstGeom prst="rect">
            <a:avLst/>
          </a:prstGeom>
        </p:spPr>
        <p:txBody>
          <a:bodyPr lIns="34288" tIns="34288" rIns="34288" bIns="34288">
            <a:normAutofit/>
          </a:bodyPr>
          <a:lstStyle/>
          <a:p>
            <a:pPr algn="ctr" defTabSz="482163">
              <a:spcBef>
                <a:spcPts val="369"/>
              </a:spcBef>
              <a:buFont typeface="Arial"/>
              <a:defRPr sz="4400">
                <a:solidFill>
                  <a:srgbClr val="898989"/>
                </a:solidFill>
                <a:uFill>
                  <a:solidFill>
                    <a:srgbClr val="898989"/>
                  </a:solidFill>
                </a:uFill>
                <a:latin typeface="Trebuchet MS"/>
                <a:ea typeface="Trebuchet MS"/>
                <a:cs typeface="Trebuchet MS"/>
                <a:sym typeface="Trebuchet MS"/>
              </a:defRPr>
            </a:pPr>
            <a:endParaRPr/>
          </a:p>
        </p:txBody>
      </p:sp>
      <p:pic>
        <p:nvPicPr>
          <p:cNvPr id="263" name="image.jpg"/>
          <p:cNvPicPr/>
          <p:nvPr/>
        </p:nvPicPr>
        <p:blipFill>
          <a:blip r:embed="rId2">
            <a:extLst/>
          </a:blip>
          <a:stretch>
            <a:fillRect/>
          </a:stretch>
        </p:blipFill>
        <p:spPr>
          <a:xfrm>
            <a:off x="1143105" y="78"/>
            <a:ext cx="7194728" cy="5814836"/>
          </a:xfrm>
          <a:prstGeom prst="rect">
            <a:avLst/>
          </a:prstGeom>
          <a:ln w="12700">
            <a:miter lim="400000"/>
          </a:ln>
        </p:spPr>
      </p:pic>
      <p:sp>
        <p:nvSpPr>
          <p:cNvPr id="264" name="Shape 264"/>
          <p:cNvSpPr/>
          <p:nvPr/>
        </p:nvSpPr>
        <p:spPr>
          <a:xfrm>
            <a:off x="1485994" y="4650393"/>
            <a:ext cx="1600152" cy="507441"/>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l"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265" name="Shape 265"/>
          <p:cNvSpPr/>
          <p:nvPr/>
        </p:nvSpPr>
        <p:spPr>
          <a:xfrm>
            <a:off x="6057855" y="4796459"/>
            <a:ext cx="160015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r"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24</a:t>
            </a:r>
          </a:p>
        </p:txBody>
      </p:sp>
    </p:spTree>
    <p:extLst>
      <p:ext uri="{BB962C8B-B14F-4D97-AF65-F5344CB8AC3E}">
        <p14:creationId xmlns:p14="http://schemas.microsoft.com/office/powerpoint/2010/main" val="11755754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2.jpg"/>
          <p:cNvPicPr/>
          <p:nvPr/>
        </p:nvPicPr>
        <p:blipFill>
          <a:blip r:embed="rId3">
            <a:extLst/>
          </a:blip>
          <a:stretch>
            <a:fillRect/>
          </a:stretch>
        </p:blipFill>
        <p:spPr>
          <a:xfrm>
            <a:off x="3312116" y="3200438"/>
            <a:ext cx="3658271" cy="1556230"/>
          </a:xfrm>
          <a:prstGeom prst="rect">
            <a:avLst/>
          </a:prstGeom>
          <a:ln w="12700">
            <a:miter lim="400000"/>
          </a:ln>
        </p:spPr>
      </p:pic>
      <p:pic>
        <p:nvPicPr>
          <p:cNvPr id="268" name="image3.jpg"/>
          <p:cNvPicPr/>
          <p:nvPr/>
        </p:nvPicPr>
        <p:blipFill>
          <a:blip r:embed="rId4">
            <a:extLst/>
          </a:blip>
          <a:stretch>
            <a:fillRect/>
          </a:stretch>
        </p:blipFill>
        <p:spPr>
          <a:xfrm>
            <a:off x="4284027" y="227779"/>
            <a:ext cx="3315045" cy="2774258"/>
          </a:xfrm>
          <a:prstGeom prst="rect">
            <a:avLst/>
          </a:prstGeom>
          <a:ln w="12700">
            <a:miter lim="400000"/>
          </a:ln>
        </p:spPr>
      </p:pic>
      <p:sp>
        <p:nvSpPr>
          <p:cNvPr id="269" name="Shape 269"/>
          <p:cNvSpPr/>
          <p:nvPr/>
        </p:nvSpPr>
        <p:spPr>
          <a:xfrm>
            <a:off x="3086146" y="1314489"/>
            <a:ext cx="1543003" cy="228594"/>
          </a:xfrm>
          <a:prstGeom prst="line">
            <a:avLst/>
          </a:prstGeom>
          <a:ln w="50800">
            <a:solidFill/>
            <a:round/>
            <a:tailEnd type="triangle"/>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270" name="Shape 270"/>
          <p:cNvSpPr/>
          <p:nvPr/>
        </p:nvSpPr>
        <p:spPr>
          <a:xfrm>
            <a:off x="3143293" y="1943120"/>
            <a:ext cx="1485855" cy="447"/>
          </a:xfrm>
          <a:prstGeom prst="line">
            <a:avLst/>
          </a:prstGeom>
          <a:ln w="50800">
            <a:solidFill/>
            <a:round/>
            <a:tailEnd type="triangle"/>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271" name="Shape 271"/>
          <p:cNvSpPr/>
          <p:nvPr/>
        </p:nvSpPr>
        <p:spPr>
          <a:xfrm flipV="1">
            <a:off x="3263172" y="2286008"/>
            <a:ext cx="1480272" cy="603115"/>
          </a:xfrm>
          <a:prstGeom prst="line">
            <a:avLst/>
          </a:prstGeom>
          <a:ln w="50800">
            <a:solidFill/>
            <a:round/>
            <a:tailEnd type="triangle"/>
          </a:ln>
        </p:spPr>
        <p:txBody>
          <a:bodyPr lIns="34288" tIns="34288" rIns="34288" bIns="34288"/>
          <a:lstStyle/>
          <a:p>
            <a:pPr defTabSz="241082">
              <a:defRPr sz="1600">
                <a:latin typeface="Helvetica"/>
                <a:ea typeface="Helvetica"/>
                <a:cs typeface="Helvetica"/>
                <a:sym typeface="Helvetica"/>
              </a:defRPr>
            </a:pPr>
            <a:endParaRPr sz="844" kern="0">
              <a:solidFill>
                <a:sysClr val="windowText" lastClr="000000"/>
              </a:solidFill>
              <a:latin typeface="Helvetica"/>
              <a:ea typeface="Helvetica"/>
              <a:cs typeface="Helvetica"/>
              <a:sym typeface="Helvetica"/>
            </a:endParaRPr>
          </a:p>
        </p:txBody>
      </p:sp>
      <p:sp>
        <p:nvSpPr>
          <p:cNvPr id="272" name="Shape 272"/>
          <p:cNvSpPr>
            <a:spLocks noGrp="1"/>
          </p:cNvSpPr>
          <p:nvPr>
            <p:ph type="title" idx="4294967295"/>
          </p:nvPr>
        </p:nvSpPr>
        <p:spPr>
          <a:xfrm>
            <a:off x="1257401" y="571829"/>
            <a:ext cx="2628821" cy="446650"/>
          </a:xfrm>
          <a:prstGeom prst="rect">
            <a:avLst/>
          </a:prstGeom>
        </p:spPr>
        <p:txBody>
          <a:bodyPr lIns="34288" tIns="34288" rIns="34288" bIns="34288" anchor="ctr">
            <a:normAutofit fontScale="90000"/>
          </a:bodyPr>
          <a:lstStyle>
            <a:lvl1pPr defTabSz="819302">
              <a:defRPr sz="2457">
                <a:uFill>
                  <a:solidFill/>
                </a:uFill>
                <a:latin typeface="Calibri"/>
                <a:ea typeface="Calibri"/>
                <a:cs typeface="Calibri"/>
                <a:sym typeface="Calibri"/>
              </a:defRPr>
            </a:lvl1pPr>
          </a:lstStyle>
          <a:p>
            <a:pPr lvl="0">
              <a:defRPr sz="1800">
                <a:uFillTx/>
              </a:defRPr>
            </a:pPr>
            <a:r>
              <a:rPr/>
              <a:t>Overcoming the Tyranny of the Moment, the Scarcity Mindset</a:t>
            </a:r>
          </a:p>
        </p:txBody>
      </p:sp>
      <p:sp>
        <p:nvSpPr>
          <p:cNvPr id="273" name="Shape 273"/>
          <p:cNvSpPr/>
          <p:nvPr/>
        </p:nvSpPr>
        <p:spPr>
          <a:xfrm>
            <a:off x="4933642" y="1527009"/>
            <a:ext cx="385919" cy="1607295"/>
          </a:xfrm>
          <a:custGeom>
            <a:avLst/>
            <a:gdLst/>
            <a:ahLst/>
            <a:cxnLst>
              <a:cxn ang="0">
                <a:pos x="wd2" y="hd2"/>
              </a:cxn>
              <a:cxn ang="5400000">
                <a:pos x="wd2" y="hd2"/>
              </a:cxn>
              <a:cxn ang="10800000">
                <a:pos x="wd2" y="hd2"/>
              </a:cxn>
              <a:cxn ang="16200000">
                <a:pos x="wd2" y="hd2"/>
              </a:cxn>
            </a:cxnLst>
            <a:rect l="0" t="0" r="r" b="b"/>
            <a:pathLst>
              <a:path w="21600" h="21600" extrusionOk="0">
                <a:moveTo>
                  <a:pt x="0" y="2592"/>
                </a:moveTo>
                <a:lnTo>
                  <a:pt x="10800" y="0"/>
                </a:lnTo>
                <a:lnTo>
                  <a:pt x="21600" y="2592"/>
                </a:lnTo>
                <a:lnTo>
                  <a:pt x="16200" y="2592"/>
                </a:lnTo>
                <a:lnTo>
                  <a:pt x="16200" y="19008"/>
                </a:lnTo>
                <a:lnTo>
                  <a:pt x="21600" y="19008"/>
                </a:lnTo>
                <a:lnTo>
                  <a:pt x="10800" y="21600"/>
                </a:lnTo>
                <a:lnTo>
                  <a:pt x="0" y="19008"/>
                </a:lnTo>
                <a:lnTo>
                  <a:pt x="5400" y="19008"/>
                </a:lnTo>
                <a:lnTo>
                  <a:pt x="5400" y="2592"/>
                </a:lnTo>
                <a:close/>
              </a:path>
            </a:pathLst>
          </a:custGeom>
          <a:solidFill>
            <a:srgbClr val="FF0000"/>
          </a:solidFill>
          <a:ln w="12700">
            <a:solidFill>
              <a:srgbClr val="4A7EBB"/>
            </a:solidFill>
            <a:miter/>
          </a:ln>
          <a:effectLst>
            <a:outerShdw blurRad="12700" dist="25400" dir="5400000" rotWithShape="0">
              <a:srgbClr val="808080">
                <a:alpha val="34999"/>
              </a:srgbClr>
            </a:outerShdw>
          </a:effectLst>
        </p:spPr>
        <p:txBody>
          <a:bodyPr lIns="34288" tIns="34288" rIns="34288" bIns="34288" anchor="ctr"/>
          <a:lstStyle/>
          <a:p>
            <a:pPr algn="ctr" defTabSz="685743">
              <a:defRPr sz="2400">
                <a:solidFill>
                  <a:srgbClr val="FFFFFF"/>
                </a:solidFill>
                <a:uFill>
                  <a:solidFill>
                    <a:srgbClr val="FFFFFF"/>
                  </a:solidFill>
                </a:uFill>
                <a:latin typeface="Calibri"/>
                <a:ea typeface="Calibri"/>
                <a:cs typeface="Calibri"/>
                <a:sym typeface="Calibri"/>
              </a:defRPr>
            </a:pPr>
            <a:endParaRPr sz="1266" kern="0">
              <a:solidFill>
                <a:srgbClr val="FFFFFF"/>
              </a:solidFill>
              <a:uFill>
                <a:solidFill>
                  <a:srgbClr val="FFFFFF"/>
                </a:solidFill>
              </a:uFill>
              <a:latin typeface="Calibri"/>
              <a:ea typeface="Calibri"/>
              <a:cs typeface="Calibri"/>
              <a:sym typeface="Calibri"/>
            </a:endParaRPr>
          </a:p>
        </p:txBody>
      </p:sp>
      <p:sp>
        <p:nvSpPr>
          <p:cNvPr id="274" name="Shape 274"/>
          <p:cNvSpPr/>
          <p:nvPr/>
        </p:nvSpPr>
        <p:spPr>
          <a:xfrm>
            <a:off x="5817654" y="78"/>
            <a:ext cx="1125107" cy="120547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887"/>
                </a:lnTo>
                <a:cubicBezTo>
                  <a:pt x="0" y="3531"/>
                  <a:pt x="3783" y="0"/>
                  <a:pt x="8451" y="0"/>
                </a:cubicBezTo>
                <a:lnTo>
                  <a:pt x="10449" y="0"/>
                </a:lnTo>
                <a:cubicBezTo>
                  <a:pt x="15117" y="0"/>
                  <a:pt x="18900" y="3531"/>
                  <a:pt x="18900" y="7887"/>
                </a:cubicBezTo>
                <a:lnTo>
                  <a:pt x="21600" y="7887"/>
                </a:lnTo>
                <a:lnTo>
                  <a:pt x="16200" y="12927"/>
                </a:lnTo>
                <a:lnTo>
                  <a:pt x="10800" y="7887"/>
                </a:lnTo>
                <a:lnTo>
                  <a:pt x="13500" y="7887"/>
                </a:lnTo>
                <a:cubicBezTo>
                  <a:pt x="13500" y="6315"/>
                  <a:pt x="12134" y="5040"/>
                  <a:pt x="10449" y="5040"/>
                </a:cubicBezTo>
                <a:lnTo>
                  <a:pt x="8451" y="5040"/>
                </a:lnTo>
                <a:cubicBezTo>
                  <a:pt x="6766" y="5040"/>
                  <a:pt x="5400" y="6315"/>
                  <a:pt x="5400" y="7887"/>
                </a:cubicBezTo>
                <a:lnTo>
                  <a:pt x="5400" y="21600"/>
                </a:lnTo>
                <a:close/>
              </a:path>
            </a:pathLst>
          </a:custGeom>
          <a:gradFill>
            <a:gsLst>
              <a:gs pos="0">
                <a:srgbClr val="3A7CCB"/>
              </a:gs>
              <a:gs pos="20000">
                <a:srgbClr val="3C7BC7"/>
              </a:gs>
              <a:gs pos="100000">
                <a:srgbClr val="2C5D98"/>
              </a:gs>
            </a:gsLst>
            <a:lin ang="5400000"/>
          </a:gradFill>
          <a:ln w="12700">
            <a:solidFill>
              <a:srgbClr val="4A7EBB"/>
            </a:solidFill>
            <a:miter/>
          </a:ln>
          <a:effectLst>
            <a:outerShdw blurRad="12700" dist="25400" dir="5400000" rotWithShape="0">
              <a:srgbClr val="808080">
                <a:alpha val="34999"/>
              </a:srgbClr>
            </a:outerShdw>
          </a:effectLst>
        </p:spPr>
        <p:txBody>
          <a:bodyPr lIns="34288" tIns="34288" rIns="34288" bIns="34288" anchor="ctr"/>
          <a:lstStyle/>
          <a:p>
            <a:pPr algn="ctr" defTabSz="685743">
              <a:defRPr sz="2400">
                <a:uFill>
                  <a:solidFill/>
                </a:uFill>
                <a:latin typeface="Calibri"/>
                <a:ea typeface="Calibri"/>
                <a:cs typeface="Calibri"/>
                <a:sym typeface="Calibri"/>
              </a:defRPr>
            </a:pPr>
            <a:endParaRPr sz="1266" kern="0">
              <a:solidFill>
                <a:sysClr val="windowText" lastClr="000000"/>
              </a:solidFill>
              <a:uFill>
                <a:solidFill/>
              </a:uFill>
              <a:latin typeface="Calibri"/>
              <a:ea typeface="Calibri"/>
              <a:cs typeface="Calibri"/>
              <a:sym typeface="Calibri"/>
            </a:endParaRPr>
          </a:p>
        </p:txBody>
      </p:sp>
      <p:sp>
        <p:nvSpPr>
          <p:cNvPr id="275" name="Shape 275"/>
          <p:cNvSpPr/>
          <p:nvPr/>
        </p:nvSpPr>
        <p:spPr>
          <a:xfrm>
            <a:off x="6420390" y="1085003"/>
            <a:ext cx="482189" cy="2009119"/>
          </a:xfrm>
          <a:custGeom>
            <a:avLst/>
            <a:gdLst/>
            <a:ahLst/>
            <a:cxnLst>
              <a:cxn ang="0">
                <a:pos x="wd2" y="hd2"/>
              </a:cxn>
              <a:cxn ang="5400000">
                <a:pos x="wd2" y="hd2"/>
              </a:cxn>
              <a:cxn ang="10800000">
                <a:pos x="wd2" y="hd2"/>
              </a:cxn>
              <a:cxn ang="16200000">
                <a:pos x="wd2" y="hd2"/>
              </a:cxn>
            </a:cxnLst>
            <a:rect l="0" t="0" r="r" b="b"/>
            <a:pathLst>
              <a:path w="21600" h="21600" extrusionOk="0">
                <a:moveTo>
                  <a:pt x="0" y="19008"/>
                </a:moveTo>
                <a:lnTo>
                  <a:pt x="5400" y="19008"/>
                </a:lnTo>
                <a:lnTo>
                  <a:pt x="5400" y="0"/>
                </a:lnTo>
                <a:lnTo>
                  <a:pt x="16200" y="0"/>
                </a:lnTo>
                <a:lnTo>
                  <a:pt x="16200" y="19008"/>
                </a:lnTo>
                <a:lnTo>
                  <a:pt x="21600" y="19008"/>
                </a:lnTo>
                <a:lnTo>
                  <a:pt x="10800" y="21600"/>
                </a:lnTo>
                <a:close/>
              </a:path>
            </a:pathLst>
          </a:custGeom>
          <a:gradFill>
            <a:gsLst>
              <a:gs pos="0">
                <a:srgbClr val="3A7CCB"/>
              </a:gs>
              <a:gs pos="20000">
                <a:srgbClr val="3C7BC7"/>
              </a:gs>
              <a:gs pos="100000">
                <a:srgbClr val="2C5D98"/>
              </a:gs>
            </a:gsLst>
            <a:lin ang="5400000"/>
          </a:gradFill>
          <a:ln w="12700">
            <a:solidFill>
              <a:srgbClr val="4A7EBB"/>
            </a:solidFill>
            <a:miter/>
          </a:ln>
          <a:effectLst>
            <a:outerShdw blurRad="12700" dist="25400" dir="5400000" rotWithShape="0">
              <a:srgbClr val="808080">
                <a:alpha val="34999"/>
              </a:srgbClr>
            </a:outerShdw>
          </a:effectLst>
        </p:spPr>
        <p:txBody>
          <a:bodyPr lIns="34288" tIns="34288" rIns="34288" bIns="34288" anchor="ctr"/>
          <a:lstStyle/>
          <a:p>
            <a:pPr algn="ctr" defTabSz="685743">
              <a:defRPr sz="2400">
                <a:solidFill>
                  <a:srgbClr val="FFFFFF"/>
                </a:solidFill>
                <a:uFill>
                  <a:solidFill>
                    <a:srgbClr val="FFFFFF"/>
                  </a:solidFill>
                </a:uFill>
                <a:latin typeface="Calibri"/>
                <a:ea typeface="Calibri"/>
                <a:cs typeface="Calibri"/>
                <a:sym typeface="Calibri"/>
              </a:defRPr>
            </a:pPr>
            <a:endParaRPr sz="1266" kern="0">
              <a:solidFill>
                <a:srgbClr val="FFFFFF"/>
              </a:solidFill>
              <a:uFill>
                <a:solidFill>
                  <a:srgbClr val="FFFFFF"/>
                </a:solidFill>
              </a:uFill>
              <a:latin typeface="Calibri"/>
              <a:ea typeface="Calibri"/>
              <a:cs typeface="Calibri"/>
              <a:sym typeface="Calibri"/>
            </a:endParaRPr>
          </a:p>
        </p:txBody>
      </p:sp>
      <p:sp>
        <p:nvSpPr>
          <p:cNvPr id="276" name="Shape 276"/>
          <p:cNvSpPr/>
          <p:nvPr/>
        </p:nvSpPr>
        <p:spPr>
          <a:xfrm>
            <a:off x="1314549" y="114375"/>
            <a:ext cx="938073" cy="21531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4288" tIns="34288" rIns="34288" bIns="34288">
            <a:spAutoFit/>
          </a:bodyPr>
          <a:lstStyle>
            <a:lvl1pPr algn="l" defTabSz="914400">
              <a:defRPr sz="4200">
                <a:solidFill>
                  <a:srgbClr val="0070C0"/>
                </a:solidFill>
                <a:uFill>
                  <a:solidFill>
                    <a:srgbClr val="0070C0"/>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Theory of Change</a:t>
            </a:r>
          </a:p>
        </p:txBody>
      </p:sp>
      <p:sp>
        <p:nvSpPr>
          <p:cNvPr id="277" name="Shape 277"/>
          <p:cNvSpPr/>
          <p:nvPr/>
        </p:nvSpPr>
        <p:spPr>
          <a:xfrm>
            <a:off x="1371698" y="1085895"/>
            <a:ext cx="1585686" cy="2187133"/>
          </a:xfrm>
          <a:prstGeom prst="rect">
            <a:avLst/>
          </a:prstGeom>
          <a:ln w="12700">
            <a:miter lim="400000"/>
          </a:ln>
          <a:extLst>
            <a:ext uri="{C572A759-6A51-4108-AA02-DFA0A04FC94B}">
              <ma14:wrappingTextBoxFlag xmlns:ma14="http://schemas.microsoft.com/office/mac/drawingml/2011/main" xmlns="" val="1"/>
            </a:ext>
          </a:extLst>
        </p:spPr>
        <p:txBody>
          <a:bodyPr wrap="none" lIns="34288" tIns="34288" rIns="34288" bIns="34288">
            <a:spAutoFit/>
          </a:bodyPr>
          <a:lstStyle/>
          <a:p>
            <a:pPr defTabSz="482163">
              <a:buSzPct val="100000"/>
              <a:buFont typeface="Arial"/>
              <a:buChar char="•"/>
              <a:defRPr sz="1800"/>
            </a:pPr>
            <a:r>
              <a:rPr sz="1002" kern="0">
                <a:solidFill>
                  <a:sysClr val="windowText" lastClr="000000"/>
                </a:solidFill>
                <a:uFill>
                  <a:solidFill/>
                </a:uFill>
                <a:latin typeface="Calibri"/>
                <a:ea typeface="Calibri"/>
                <a:cs typeface="Calibri"/>
                <a:sym typeface="Calibri"/>
              </a:rPr>
              <a:t>  </a:t>
            </a:r>
            <a:r>
              <a:rPr sz="1529" kern="0">
                <a:solidFill>
                  <a:sysClr val="windowText" lastClr="000000"/>
                </a:solidFill>
                <a:uFill>
                  <a:solidFill/>
                </a:uFill>
                <a:latin typeface="Calibri"/>
                <a:ea typeface="Calibri"/>
                <a:cs typeface="Calibri"/>
                <a:sym typeface="Calibri"/>
              </a:rPr>
              <a:t>Detachment</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Objectivity</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Analysis</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Thinking</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New ideas</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New information</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Education</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Plans</a:t>
            </a:r>
          </a:p>
          <a:p>
            <a:pPr defTabSz="482163">
              <a:buSzPct val="100000"/>
              <a:buFont typeface="Arial"/>
              <a:buChar char="•"/>
              <a:defRPr sz="1800"/>
            </a:pPr>
            <a:r>
              <a:rPr sz="1529" kern="0">
                <a:solidFill>
                  <a:sysClr val="windowText" lastClr="000000"/>
                </a:solidFill>
                <a:uFill>
                  <a:solidFill/>
                </a:uFill>
                <a:latin typeface="Calibri"/>
                <a:ea typeface="Calibri"/>
                <a:cs typeface="Calibri"/>
                <a:sym typeface="Calibri"/>
              </a:rPr>
              <a:t>  Support</a:t>
            </a:r>
          </a:p>
        </p:txBody>
      </p:sp>
    </p:spTree>
    <p:extLst>
      <p:ext uri="{BB962C8B-B14F-4D97-AF65-F5344CB8AC3E}">
        <p14:creationId xmlns:p14="http://schemas.microsoft.com/office/powerpoint/2010/main" val="403162279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p:nvPr/>
        </p:nvSpPr>
        <p:spPr>
          <a:xfrm>
            <a:off x="1543143" y="4571939"/>
            <a:ext cx="2743117"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lvl1pPr algn="l" defTabSz="914400">
              <a:defRPr sz="1600">
                <a:uFill>
                  <a:solidFill/>
                </a:uFill>
                <a:latin typeface="Calibri"/>
                <a:ea typeface="Calibri"/>
                <a:cs typeface="Calibri"/>
                <a:sym typeface="Calibri"/>
              </a:defRPr>
            </a:lvl1pPr>
          </a:lstStyle>
          <a:p>
            <a:pPr>
              <a:defRPr sz="1800">
                <a:uFillTx/>
              </a:defRPr>
            </a:pPr>
            <a:r>
              <a:rPr sz="949" kern="0">
                <a:solidFill>
                  <a:sysClr val="windowText" lastClr="000000"/>
                </a:solidFill>
                <a:uFillTx/>
              </a:rPr>
              <a:t>Copyright J. Pfarr Consulting</a:t>
            </a:r>
          </a:p>
        </p:txBody>
      </p:sp>
      <p:grpSp>
        <p:nvGrpSpPr>
          <p:cNvPr id="284" name="Group 284"/>
          <p:cNvGrpSpPr/>
          <p:nvPr/>
        </p:nvGrpSpPr>
        <p:grpSpPr>
          <a:xfrm>
            <a:off x="1097862" y="-91597"/>
            <a:ext cx="6944707" cy="1056054"/>
            <a:chOff x="0" y="0"/>
            <a:chExt cx="13169622" cy="2002652"/>
          </a:xfrm>
        </p:grpSpPr>
        <p:pic>
          <p:nvPicPr>
            <p:cNvPr id="282" name="image6.png"/>
            <p:cNvPicPr/>
            <p:nvPr/>
          </p:nvPicPr>
          <p:blipFill>
            <a:blip r:embed="rId2">
              <a:extLst/>
            </a:blip>
            <a:stretch>
              <a:fillRect/>
            </a:stretch>
          </p:blipFill>
          <p:spPr>
            <a:xfrm>
              <a:off x="0" y="0"/>
              <a:ext cx="13169622" cy="2002652"/>
            </a:xfrm>
            <a:prstGeom prst="rect">
              <a:avLst/>
            </a:prstGeom>
            <a:ln w="12700" cap="flat">
              <a:noFill/>
              <a:miter lim="400000"/>
            </a:ln>
            <a:effectLst/>
          </p:spPr>
        </p:pic>
        <p:sp>
          <p:nvSpPr>
            <p:cNvPr id="283" name="Shape 283"/>
            <p:cNvSpPr/>
            <p:nvPr/>
          </p:nvSpPr>
          <p:spPr>
            <a:xfrm>
              <a:off x="82406" y="119662"/>
              <a:ext cx="13004806" cy="4083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7" tIns="34287" rIns="34287" bIns="34287" numCol="1" anchor="t">
              <a:spAutoFit/>
            </a:bodyPr>
            <a:lstStyle>
              <a:lvl1pPr defTabSz="914400">
                <a:defRPr sz="5000" b="1">
                  <a:solidFill>
                    <a:srgbClr val="FFFFFF"/>
                  </a:solidFill>
                  <a:uFill>
                    <a:solidFill>
                      <a:srgbClr val="FFFFFF"/>
                    </a:solidFill>
                  </a:uFill>
                  <a:latin typeface="Calibri"/>
                  <a:ea typeface="Calibri"/>
                  <a:cs typeface="Calibri"/>
                  <a:sym typeface="Calibri"/>
                </a:defRPr>
              </a:lvl1pPr>
            </a:lstStyle>
            <a:p>
              <a:pPr algn="ctr">
                <a:defRPr sz="1800" b="0">
                  <a:solidFill>
                    <a:srgbClr val="000000"/>
                  </a:solidFill>
                  <a:uFillTx/>
                </a:defRPr>
              </a:pPr>
              <a:r>
                <a:rPr sz="949" b="0" kern="0">
                  <a:solidFill>
                    <a:srgbClr val="000000"/>
                  </a:solidFill>
                  <a:uFillTx/>
                </a:rPr>
                <a:t>Viewing Economic Class  issues through the“Triple Lens”</a:t>
              </a:r>
            </a:p>
          </p:txBody>
        </p:sp>
      </p:grpSp>
      <p:sp>
        <p:nvSpPr>
          <p:cNvPr id="285" name="Shape 285"/>
          <p:cNvSpPr/>
          <p:nvPr/>
        </p:nvSpPr>
        <p:spPr>
          <a:xfrm>
            <a:off x="3486183" y="4796459"/>
            <a:ext cx="2171634"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defTabSz="914400">
              <a:defRPr sz="1600">
                <a:solidFill>
                  <a:srgbClr val="898989"/>
                </a:solidFill>
                <a:uFill>
                  <a:solidFill>
                    <a:srgbClr val="898989"/>
                  </a:solidFill>
                </a:uFill>
                <a:latin typeface="Calibri"/>
                <a:ea typeface="Calibri"/>
                <a:cs typeface="Calibri"/>
                <a:sym typeface="Calibri"/>
              </a:defRPr>
            </a:lvl1pPr>
          </a:lstStyle>
          <a:p>
            <a:pPr algn="ctr">
              <a:defRPr sz="1800">
                <a:solidFill>
                  <a:srgbClr val="000000"/>
                </a:solidFill>
                <a:uFillTx/>
              </a:defRPr>
            </a:pPr>
            <a:r>
              <a:rPr sz="949" kern="0">
                <a:solidFill>
                  <a:srgbClr val="000000"/>
                </a:solidFill>
                <a:uFillTx/>
              </a:rPr>
              <a:t>Copyright www.bridgesoutofpoverty.com</a:t>
            </a:r>
          </a:p>
        </p:txBody>
      </p:sp>
      <p:pic>
        <p:nvPicPr>
          <p:cNvPr id="286" name="image6.jpeg" descr="C:\Users\Public\Bridges\TripleLens_Graphic_#45C18B5.jpg"/>
          <p:cNvPicPr/>
          <p:nvPr/>
        </p:nvPicPr>
        <p:blipFill>
          <a:blip r:embed="rId3">
            <a:extLst/>
          </a:blip>
          <a:stretch>
            <a:fillRect/>
          </a:stretch>
        </p:blipFill>
        <p:spPr>
          <a:xfrm>
            <a:off x="1905081" y="1143043"/>
            <a:ext cx="5698158" cy="2685969"/>
          </a:xfrm>
          <a:prstGeom prst="rect">
            <a:avLst/>
          </a:prstGeom>
          <a:ln w="12700">
            <a:miter lim="400000"/>
          </a:ln>
        </p:spPr>
      </p:pic>
    </p:spTree>
    <p:extLst>
      <p:ext uri="{BB962C8B-B14F-4D97-AF65-F5344CB8AC3E}">
        <p14:creationId xmlns:p14="http://schemas.microsoft.com/office/powerpoint/2010/main" val="283554603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xfrm>
            <a:off x="1143104" y="78"/>
            <a:ext cx="6857792" cy="535765"/>
          </a:xfrm>
          <a:prstGeom prst="rect">
            <a:avLst/>
          </a:prstGeom>
          <a:solidFill>
            <a:srgbClr val="0070C0"/>
          </a:solidFill>
        </p:spPr>
        <p:txBody>
          <a:bodyPr lIns="0" tIns="0" rIns="0" bIns="0" anchor="ctr">
            <a:normAutofit/>
          </a:bodyPr>
          <a:lstStyle>
            <a:lvl1pPr algn="ctr" defTabSz="881887">
              <a:defRPr sz="4059">
                <a:solidFill>
                  <a:srgbClr val="FFFFFF"/>
                </a:solidFill>
                <a:uFill>
                  <a:solidFill>
                    <a:srgbClr val="FFFFFF"/>
                  </a:solidFill>
                </a:uFill>
                <a:latin typeface="Calibri"/>
                <a:ea typeface="Calibri"/>
                <a:cs typeface="Calibri"/>
                <a:sym typeface="Calibri"/>
              </a:defRPr>
            </a:lvl1pPr>
          </a:lstStyle>
          <a:p>
            <a:pPr lvl="0">
              <a:defRPr sz="1800">
                <a:solidFill>
                  <a:srgbClr val="000000"/>
                </a:solidFill>
                <a:uFillTx/>
              </a:defRPr>
            </a:pPr>
            <a:r>
              <a:rPr/>
              <a:t>Poverty is the extent to which we do without resources:</a:t>
            </a:r>
          </a:p>
        </p:txBody>
      </p:sp>
      <p:graphicFrame>
        <p:nvGraphicFramePr>
          <p:cNvPr id="289" name="Table 289"/>
          <p:cNvGraphicFramePr/>
          <p:nvPr/>
        </p:nvGraphicFramePr>
        <p:xfrm>
          <a:off x="1485994" y="1714527"/>
          <a:ext cx="6172008" cy="2914561"/>
        </p:xfrm>
        <a:graphic>
          <a:graphicData uri="http://schemas.openxmlformats.org/drawingml/2006/table">
            <a:tbl>
              <a:tblPr/>
              <a:tblGrid>
                <a:gridCol w="617915"/>
                <a:gridCol w="616724"/>
                <a:gridCol w="616724"/>
                <a:gridCol w="619106"/>
                <a:gridCol w="615534"/>
                <a:gridCol w="617915"/>
                <a:gridCol w="616724"/>
                <a:gridCol w="616724"/>
                <a:gridCol w="619106"/>
                <a:gridCol w="615534"/>
              </a:tblGrid>
              <a:tr h="583388">
                <a:tc>
                  <a:txBody>
                    <a:bodyPr/>
                    <a:lstStyle/>
                    <a:p>
                      <a:pPr lvl="0">
                        <a:spcBef>
                          <a:spcPts val="500"/>
                        </a:spcBef>
                        <a:defRPr sz="1800"/>
                      </a:pPr>
                      <a:r>
                        <a:rPr sz="1100">
                          <a:solidFill>
                            <a:srgbClr val="FF0000"/>
                          </a:solidFill>
                          <a:uFill>
                            <a:solidFill>
                              <a:srgbClr val="FF0000"/>
                            </a:solidFill>
                          </a:uFill>
                          <a:latin typeface="Arial"/>
                          <a:ea typeface="Arial"/>
                          <a:cs typeface="Arial"/>
                          <a:sym typeface="Arial"/>
                        </a:rPr>
                        <a:t>5</a:t>
                      </a:r>
                    </a:p>
                  </a:txBody>
                  <a:tcPr marL="18082" marR="18082" marT="18082" marB="18082"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noFill/>
                  </a:tcPr>
                </a:tc>
              </a:tr>
              <a:tr h="582198">
                <a:tc>
                  <a:txBody>
                    <a:bodyPr/>
                    <a:lstStyle/>
                    <a:p>
                      <a:pPr lvl="0">
                        <a:spcBef>
                          <a:spcPts val="500"/>
                        </a:spcBef>
                        <a:defRPr sz="1800"/>
                      </a:pPr>
                      <a:r>
                        <a:rPr sz="1100">
                          <a:solidFill>
                            <a:srgbClr val="FF0000"/>
                          </a:solidFill>
                          <a:uFill>
                            <a:solidFill>
                              <a:srgbClr val="FF0000"/>
                            </a:solidFill>
                          </a:uFill>
                          <a:latin typeface="Arial"/>
                          <a:ea typeface="Arial"/>
                          <a:cs typeface="Arial"/>
                          <a:sym typeface="Arial"/>
                        </a:rPr>
                        <a:t>4</a:t>
                      </a:r>
                    </a:p>
                  </a:txBody>
                  <a:tcPr marL="18082" marR="18082" marT="18082" marB="18082"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solidFill>
                      <a:srgbClr val="FF0000">
                        <a:alpha val="50193"/>
                      </a:srgbClr>
                    </a:solidFill>
                  </a:tcPr>
                </a:tc>
              </a:tr>
              <a:tr h="583388">
                <a:tc>
                  <a:txBody>
                    <a:bodyPr/>
                    <a:lstStyle/>
                    <a:p>
                      <a:pPr lvl="0">
                        <a:spcBef>
                          <a:spcPts val="500"/>
                        </a:spcBef>
                        <a:defRPr sz="1800"/>
                      </a:pPr>
                      <a:r>
                        <a:rPr sz="1100">
                          <a:solidFill>
                            <a:srgbClr val="FF0000"/>
                          </a:solidFill>
                          <a:uFill>
                            <a:solidFill>
                              <a:srgbClr val="FF0000"/>
                            </a:solidFill>
                          </a:uFill>
                          <a:latin typeface="Arial"/>
                          <a:ea typeface="Arial"/>
                          <a:cs typeface="Arial"/>
                          <a:sym typeface="Arial"/>
                        </a:rPr>
                        <a:t>3</a:t>
                      </a:r>
                    </a:p>
                  </a:txBody>
                  <a:tcPr marL="18082" marR="18082" marT="18082" marB="18082"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solidFill>
                      <a:srgbClr val="FF0000">
                        <a:alpha val="50193"/>
                      </a:srgbClr>
                    </a:solidFill>
                  </a:tcPr>
                </a:tc>
              </a:tr>
              <a:tr h="582198">
                <a:tc>
                  <a:txBody>
                    <a:bodyPr/>
                    <a:lstStyle/>
                    <a:p>
                      <a:pPr lvl="0">
                        <a:spcBef>
                          <a:spcPts val="500"/>
                        </a:spcBef>
                        <a:defRPr sz="1800"/>
                      </a:pPr>
                      <a:r>
                        <a:rPr sz="1100">
                          <a:solidFill>
                            <a:srgbClr val="FF0000"/>
                          </a:solidFill>
                          <a:uFill>
                            <a:solidFill>
                              <a:srgbClr val="FF0000"/>
                            </a:solidFill>
                          </a:uFill>
                          <a:latin typeface="Arial"/>
                          <a:ea typeface="Arial"/>
                          <a:cs typeface="Arial"/>
                          <a:sym typeface="Arial"/>
                        </a:rPr>
                        <a:t>2</a:t>
                      </a:r>
                    </a:p>
                  </a:txBody>
                  <a:tcPr marL="18082" marR="18082" marT="18082" marB="18082"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solidFill>
                      <a:srgbClr val="FF0000">
                        <a:alpha val="50193"/>
                      </a:srgbClr>
                    </a:solidFill>
                  </a:tcPr>
                </a:tc>
              </a:tr>
              <a:tr h="583388">
                <a:tc>
                  <a:txBody>
                    <a:bodyPr/>
                    <a:lstStyle/>
                    <a:p>
                      <a:pPr lvl="0">
                        <a:spcBef>
                          <a:spcPts val="500"/>
                        </a:spcBef>
                        <a:defRPr sz="1800"/>
                      </a:pPr>
                      <a:r>
                        <a:rPr sz="1100">
                          <a:solidFill>
                            <a:srgbClr val="FFFFFF"/>
                          </a:solidFill>
                          <a:uFill>
                            <a:solidFill>
                              <a:srgbClr val="FFFFFF"/>
                            </a:solidFill>
                          </a:uFill>
                          <a:latin typeface="Arial"/>
                          <a:ea typeface="Arial"/>
                          <a:cs typeface="Arial"/>
                          <a:sym typeface="Arial"/>
                        </a:rPr>
                        <a:t>1</a:t>
                      </a:r>
                    </a:p>
                  </a:txBody>
                  <a:tcPr marL="18082" marR="18082" marT="18082" marB="18082"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solidFill>
                      <a:srgbClr val="FF0000"/>
                    </a:solidFill>
                  </a:tcPr>
                </a:tc>
                <a:tc>
                  <a:txBody>
                    <a:bodyPr/>
                    <a:lstStyle/>
                    <a:p>
                      <a:pPr lvl="0">
                        <a:spcBef>
                          <a:spcPts val="400"/>
                        </a:spcBef>
                        <a:defRPr sz="1800"/>
                      </a:pPr>
                      <a:endParaRPr sz="900"/>
                    </a:p>
                  </a:txBody>
                  <a:tcPr marL="18082" marR="18082" marT="18082" marB="18082"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solidFill>
                      <a:srgbClr val="FF0000"/>
                    </a:solidFill>
                  </a:tcPr>
                </a:tc>
              </a:tr>
            </a:tbl>
          </a:graphicData>
        </a:graphic>
      </p:graphicFrame>
      <p:sp>
        <p:nvSpPr>
          <p:cNvPr id="290" name="Shape 290"/>
          <p:cNvSpPr/>
          <p:nvPr/>
        </p:nvSpPr>
        <p:spPr>
          <a:xfrm rot="19208893">
            <a:off x="1545221" y="1129331"/>
            <a:ext cx="829841"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Financial</a:t>
            </a:r>
          </a:p>
        </p:txBody>
      </p:sp>
      <p:sp>
        <p:nvSpPr>
          <p:cNvPr id="291" name="Shape 291"/>
          <p:cNvSpPr/>
          <p:nvPr/>
        </p:nvSpPr>
        <p:spPr>
          <a:xfrm rot="19169247">
            <a:off x="2173783" y="1129390"/>
            <a:ext cx="934612"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Emotional</a:t>
            </a:r>
          </a:p>
        </p:txBody>
      </p:sp>
      <p:sp>
        <p:nvSpPr>
          <p:cNvPr id="292" name="Shape 292"/>
          <p:cNvSpPr/>
          <p:nvPr/>
        </p:nvSpPr>
        <p:spPr>
          <a:xfrm rot="19238553">
            <a:off x="2802535" y="1243584"/>
            <a:ext cx="651253"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Mental</a:t>
            </a:r>
          </a:p>
        </p:txBody>
      </p:sp>
      <p:sp>
        <p:nvSpPr>
          <p:cNvPr id="293" name="Shape 293"/>
          <p:cNvSpPr/>
          <p:nvPr/>
        </p:nvSpPr>
        <p:spPr>
          <a:xfrm rot="19175854">
            <a:off x="3374293" y="1187577"/>
            <a:ext cx="796504"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Spiritual</a:t>
            </a:r>
          </a:p>
        </p:txBody>
      </p:sp>
      <p:sp>
        <p:nvSpPr>
          <p:cNvPr id="294" name="Shape 294"/>
          <p:cNvSpPr/>
          <p:nvPr/>
        </p:nvSpPr>
        <p:spPr>
          <a:xfrm rot="18921625">
            <a:off x="4004489" y="1189304"/>
            <a:ext cx="765549"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Physical</a:t>
            </a:r>
          </a:p>
        </p:txBody>
      </p:sp>
      <p:sp>
        <p:nvSpPr>
          <p:cNvPr id="295" name="Shape 295"/>
          <p:cNvSpPr/>
          <p:nvPr/>
        </p:nvSpPr>
        <p:spPr>
          <a:xfrm rot="19159424">
            <a:off x="4518034" y="959150"/>
            <a:ext cx="1464425"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Support System</a:t>
            </a:r>
          </a:p>
        </p:txBody>
      </p:sp>
      <p:sp>
        <p:nvSpPr>
          <p:cNvPr id="296" name="Shape 296"/>
          <p:cNvSpPr/>
          <p:nvPr/>
        </p:nvSpPr>
        <p:spPr>
          <a:xfrm rot="19059780">
            <a:off x="5195308" y="996210"/>
            <a:ext cx="1278693"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Relationships</a:t>
            </a:r>
          </a:p>
        </p:txBody>
      </p:sp>
      <p:sp>
        <p:nvSpPr>
          <p:cNvPr id="297" name="Shape 297"/>
          <p:cNvSpPr/>
          <p:nvPr/>
        </p:nvSpPr>
        <p:spPr>
          <a:xfrm rot="18920836">
            <a:off x="5766559" y="824985"/>
            <a:ext cx="1689446"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Hidden Rules</a:t>
            </a:r>
          </a:p>
        </p:txBody>
      </p:sp>
      <p:sp>
        <p:nvSpPr>
          <p:cNvPr id="298" name="Shape 298"/>
          <p:cNvSpPr/>
          <p:nvPr/>
        </p:nvSpPr>
        <p:spPr>
          <a:xfrm rot="18884907">
            <a:off x="6385435" y="1210023"/>
            <a:ext cx="823888"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Integrity</a:t>
            </a:r>
          </a:p>
        </p:txBody>
      </p:sp>
      <p:sp>
        <p:nvSpPr>
          <p:cNvPr id="299" name="Shape 299"/>
          <p:cNvSpPr/>
          <p:nvPr/>
        </p:nvSpPr>
        <p:spPr>
          <a:xfrm rot="18897830">
            <a:off x="6939846" y="1111359"/>
            <a:ext cx="970330" cy="215311"/>
          </a:xfrm>
          <a:prstGeom prst="rect">
            <a:avLst/>
          </a:prstGeom>
          <a:ln w="12700">
            <a:miter lim="400000"/>
          </a:ln>
          <a:extLst>
            <a:ext uri="{C572A759-6A51-4108-AA02-DFA0A04FC94B}">
              <ma14:wrappingTextBoxFlag xmlns:ma14="http://schemas.microsoft.com/office/mac/drawingml/2011/main" xmlns="" val="1"/>
            </a:ext>
          </a:extLst>
        </p:spPr>
        <p:txBody>
          <a:bodyPr lIns="34288" tIns="34288" rIns="34288" bIns="34288">
            <a:spAutoFit/>
          </a:bodyPr>
          <a:lstStyle>
            <a:lvl1pPr algn="l" defTabSz="914400">
              <a:defRPr sz="2400">
                <a:uFill>
                  <a:solidFill/>
                </a:uFill>
                <a:latin typeface="Verdana"/>
                <a:ea typeface="Verdana"/>
                <a:cs typeface="Verdana"/>
                <a:sym typeface="Verdana"/>
              </a:defRPr>
            </a:lvl1pPr>
          </a:lstStyle>
          <a:p>
            <a:pPr>
              <a:defRPr sz="1800">
                <a:uFillTx/>
              </a:defRPr>
            </a:pPr>
            <a:r>
              <a:rPr sz="949" kern="0">
                <a:solidFill>
                  <a:sysClr val="windowText" lastClr="000000"/>
                </a:solidFill>
                <a:uFillTx/>
              </a:rPr>
              <a:t>Motivation</a:t>
            </a:r>
          </a:p>
        </p:txBody>
      </p:sp>
      <p:sp>
        <p:nvSpPr>
          <p:cNvPr id="300" name="Shape 300"/>
          <p:cNvSpPr/>
          <p:nvPr/>
        </p:nvSpPr>
        <p:spPr>
          <a:xfrm>
            <a:off x="1485994" y="4684420"/>
            <a:ext cx="1600152" cy="4381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301" name="Shape 301"/>
          <p:cNvSpPr/>
          <p:nvPr/>
        </p:nvSpPr>
        <p:spPr>
          <a:xfrm>
            <a:off x="6057855" y="4693568"/>
            <a:ext cx="1600152"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32</a:t>
            </a:r>
          </a:p>
        </p:txBody>
      </p:sp>
    </p:spTree>
    <p:extLst>
      <p:ext uri="{BB962C8B-B14F-4D97-AF65-F5344CB8AC3E}">
        <p14:creationId xmlns:p14="http://schemas.microsoft.com/office/powerpoint/2010/main" val="24592534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png"/>
          <p:cNvPicPr/>
          <p:nvPr/>
        </p:nvPicPr>
        <p:blipFill>
          <a:blip r:embed="rId3">
            <a:extLst/>
          </a:blip>
          <a:stretch>
            <a:fillRect/>
          </a:stretch>
        </p:blipFill>
        <p:spPr>
          <a:xfrm>
            <a:off x="1088338" y="690621"/>
            <a:ext cx="6967326" cy="3821790"/>
          </a:xfrm>
          <a:prstGeom prst="rect">
            <a:avLst/>
          </a:prstGeom>
          <a:ln w="12700">
            <a:miter lim="400000"/>
          </a:ln>
        </p:spPr>
      </p:pic>
      <p:grpSp>
        <p:nvGrpSpPr>
          <p:cNvPr id="308" name="Group 308"/>
          <p:cNvGrpSpPr/>
          <p:nvPr/>
        </p:nvGrpSpPr>
        <p:grpSpPr>
          <a:xfrm>
            <a:off x="1097862" y="-27306"/>
            <a:ext cx="6944705" cy="777456"/>
            <a:chOff x="0" y="0"/>
            <a:chExt cx="13169618" cy="1474329"/>
          </a:xfrm>
        </p:grpSpPr>
        <p:pic>
          <p:nvPicPr>
            <p:cNvPr id="306" name="image.png"/>
            <p:cNvPicPr/>
            <p:nvPr/>
          </p:nvPicPr>
          <p:blipFill>
            <a:blip r:embed="rId4">
              <a:extLst/>
            </a:blip>
            <a:stretch>
              <a:fillRect/>
            </a:stretch>
          </p:blipFill>
          <p:spPr>
            <a:xfrm>
              <a:off x="0" y="0"/>
              <a:ext cx="13169618" cy="1474329"/>
            </a:xfrm>
            <a:prstGeom prst="rect">
              <a:avLst/>
            </a:prstGeom>
            <a:ln w="12700" cap="flat">
              <a:noFill/>
              <a:miter lim="400000"/>
            </a:ln>
            <a:effectLst/>
          </p:spPr>
        </p:pic>
        <p:sp>
          <p:nvSpPr>
            <p:cNvPr id="307" name="Shape 307"/>
            <p:cNvSpPr/>
            <p:nvPr/>
          </p:nvSpPr>
          <p:spPr>
            <a:xfrm>
              <a:off x="85795" y="498018"/>
              <a:ext cx="13004802" cy="408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7" tIns="34287" rIns="34287" bIns="34287" numCol="1" anchor="ctr">
              <a:spAutoFit/>
            </a:bodyPr>
            <a:lstStyle>
              <a:lvl1pPr defTabSz="914400">
                <a:defRPr sz="4400" b="1">
                  <a:solidFill>
                    <a:srgbClr val="FFFFFF"/>
                  </a:solidFill>
                  <a:uFill>
                    <a:solidFill>
                      <a:srgbClr val="FFFFFF"/>
                    </a:solidFill>
                  </a:uFill>
                  <a:latin typeface="Arial"/>
                  <a:ea typeface="Arial"/>
                  <a:cs typeface="Arial"/>
                  <a:sym typeface="Arial"/>
                </a:defRPr>
              </a:lvl1pPr>
            </a:lstStyle>
            <a:p>
              <a:pPr algn="ctr">
                <a:defRPr sz="1800" b="0">
                  <a:solidFill>
                    <a:srgbClr val="000000"/>
                  </a:solidFill>
                  <a:uFillTx/>
                </a:defRPr>
              </a:pPr>
              <a:r>
                <a:rPr sz="949" b="0" kern="0">
                  <a:solidFill>
                    <a:srgbClr val="000000"/>
                  </a:solidFill>
                  <a:uFillTx/>
                </a:rPr>
                <a:t>RESOURCES </a:t>
              </a:r>
            </a:p>
          </p:txBody>
        </p:sp>
      </p:grpSp>
      <p:sp>
        <p:nvSpPr>
          <p:cNvPr id="309" name="Shape 309"/>
          <p:cNvSpPr/>
          <p:nvPr/>
        </p:nvSpPr>
        <p:spPr>
          <a:xfrm>
            <a:off x="1143104" y="4595751"/>
            <a:ext cx="422897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spAutoFit/>
          </a:bodyPr>
          <a:lstStyle>
            <a:lvl1pPr algn="l" defTabSz="914400">
              <a:defRPr sz="1400">
                <a:uFill>
                  <a:solidFill/>
                </a:uFill>
                <a:latin typeface="Arial"/>
                <a:ea typeface="Arial"/>
                <a:cs typeface="Arial"/>
                <a:sym typeface="Arial"/>
              </a:defRPr>
            </a:lvl1pPr>
          </a:lstStyle>
          <a:p>
            <a:pPr>
              <a:defRPr sz="1800">
                <a:uFillTx/>
              </a:defRPr>
            </a:pPr>
            <a:r>
              <a:rPr sz="949" kern="0">
                <a:solidFill>
                  <a:sysClr val="windowText" lastClr="000000"/>
                </a:solidFill>
                <a:uFillTx/>
              </a:rPr>
              <a:t>Reprinted with permission. Copyright J. Pfarr Consulting.</a:t>
            </a:r>
          </a:p>
        </p:txBody>
      </p:sp>
      <p:sp>
        <p:nvSpPr>
          <p:cNvPr id="310" name="Shape 310"/>
          <p:cNvSpPr/>
          <p:nvPr/>
        </p:nvSpPr>
        <p:spPr>
          <a:xfrm>
            <a:off x="6057855" y="4796459"/>
            <a:ext cx="1600152" cy="215309"/>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r"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71</a:t>
            </a:r>
          </a:p>
        </p:txBody>
      </p:sp>
      <p:sp>
        <p:nvSpPr>
          <p:cNvPr id="311" name="Shape 311"/>
          <p:cNvSpPr/>
          <p:nvPr/>
        </p:nvSpPr>
        <p:spPr>
          <a:xfrm>
            <a:off x="1485994" y="4650393"/>
            <a:ext cx="1600152" cy="507441"/>
          </a:xfrm>
          <a:prstGeom prst="rect">
            <a:avLst/>
          </a:prstGeom>
          <a:ln w="12700">
            <a:miter lim="400000"/>
          </a:ln>
          <a:extLst>
            <a:ext uri="{C572A759-6A51-4108-AA02-DFA0A04FC94B}">
              <ma14:wrappingTextBoxFlag xmlns:ma14="http://schemas.microsoft.com/office/mac/drawingml/2011/main" xmlns="" val="1"/>
            </a:ext>
          </a:extLst>
        </p:spPr>
        <p:txBody>
          <a:bodyPr lIns="34287" tIns="34287" rIns="34287" bIns="34287" anchor="ctr">
            <a:spAutoFit/>
          </a:bodyPr>
          <a:lstStyle>
            <a:lvl1pPr algn="l" defTabSz="914400">
              <a:defRPr sz="1600">
                <a:solidFill>
                  <a:srgbClr val="898989"/>
                </a:solidFill>
                <a:uFill>
                  <a:solidFill>
                    <a:srgbClr val="898989"/>
                  </a:solidFill>
                </a:uFill>
                <a:latin typeface="Trebuchet MS"/>
                <a:ea typeface="Trebuchet MS"/>
                <a:cs typeface="Trebuchet MS"/>
                <a:sym typeface="Trebuchet MS"/>
              </a:defRPr>
            </a:lvl1pPr>
          </a:lstStyle>
          <a:p>
            <a:pPr>
              <a:defRPr sz="1800">
                <a:solidFill>
                  <a:srgbClr val="000000"/>
                </a:solidFill>
                <a:uFillTx/>
              </a:defRPr>
            </a:pPr>
            <a:r>
              <a:rPr sz="949" kern="0">
                <a:solidFill>
                  <a:srgbClr val="000000"/>
                </a:solidFill>
                <a:uFillTx/>
              </a:rPr>
              <a:t>12/14/2012Copyright © 2006 aha! Process, Inc. www.ahaprocess.com </a:t>
            </a:r>
          </a:p>
        </p:txBody>
      </p:sp>
    </p:spTree>
    <p:extLst>
      <p:ext uri="{BB962C8B-B14F-4D97-AF65-F5344CB8AC3E}">
        <p14:creationId xmlns:p14="http://schemas.microsoft.com/office/powerpoint/2010/main" val="89626027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Simulation Experience</a:t>
            </a:r>
            <a:endParaRPr lang="en-US" dirty="0"/>
          </a:p>
        </p:txBody>
      </p:sp>
      <p:sp>
        <p:nvSpPr>
          <p:cNvPr id="3" name="Content Placeholder 2"/>
          <p:cNvSpPr>
            <a:spLocks noGrp="1"/>
          </p:cNvSpPr>
          <p:nvPr>
            <p:ph idx="1"/>
          </p:nvPr>
        </p:nvSpPr>
        <p:spPr/>
        <p:txBody>
          <a:bodyPr>
            <a:normAutofit/>
          </a:bodyPr>
          <a:lstStyle/>
          <a:p>
            <a:r>
              <a:rPr lang="en-US" sz="2100" dirty="0"/>
              <a:t>It is a simulation, not a game.</a:t>
            </a:r>
          </a:p>
          <a:p>
            <a:r>
              <a:rPr lang="en-US" dirty="0" smtClean="0"/>
              <a:t>Some families are:</a:t>
            </a:r>
          </a:p>
          <a:p>
            <a:pPr lvl="1"/>
            <a:r>
              <a:rPr lang="en-US" dirty="0" smtClean="0"/>
              <a:t>Newly unemployed</a:t>
            </a:r>
          </a:p>
          <a:p>
            <a:pPr lvl="1"/>
            <a:r>
              <a:rPr lang="en-US" dirty="0" smtClean="0"/>
              <a:t>Recently deserted by a “breadwinner”</a:t>
            </a:r>
          </a:p>
          <a:p>
            <a:pPr lvl="1"/>
            <a:r>
              <a:rPr lang="en-US" dirty="0" smtClean="0"/>
              <a:t>Homeless</a:t>
            </a:r>
          </a:p>
          <a:p>
            <a:pPr lvl="1"/>
            <a:r>
              <a:rPr lang="en-US" dirty="0" smtClean="0"/>
              <a:t>Senior  Citizens on disability or retirement</a:t>
            </a:r>
          </a:p>
          <a:p>
            <a:pPr lvl="1"/>
            <a:r>
              <a:rPr lang="en-US" dirty="0" smtClean="0"/>
              <a:t>Grandparents raising grandchildren</a:t>
            </a:r>
          </a:p>
        </p:txBody>
      </p:sp>
    </p:spTree>
    <p:extLst>
      <p:ext uri="{BB962C8B-B14F-4D97-AF65-F5344CB8AC3E}">
        <p14:creationId xmlns:p14="http://schemas.microsoft.com/office/powerpoint/2010/main" val="1270373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5" name="Table 315"/>
          <p:cNvGraphicFramePr/>
          <p:nvPr/>
        </p:nvGraphicFramePr>
        <p:xfrm>
          <a:off x="1285975" y="945406"/>
          <a:ext cx="6572048" cy="3525332"/>
        </p:xfrm>
        <a:graphic>
          <a:graphicData uri="http://schemas.openxmlformats.org/drawingml/2006/table">
            <a:tbl>
              <a:tblPr/>
              <a:tblGrid>
                <a:gridCol w="685779"/>
                <a:gridCol w="886988"/>
                <a:gridCol w="560767"/>
                <a:gridCol w="609581"/>
                <a:gridCol w="685779"/>
                <a:gridCol w="685779"/>
                <a:gridCol w="571482"/>
                <a:gridCol w="571482"/>
                <a:gridCol w="571482"/>
                <a:gridCol w="742927"/>
              </a:tblGrid>
              <a:tr h="742927">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Preconception to 6</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K–12</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Post-Secondary</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Workforce Placement</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Job Retention</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Self-Sufficient Wage</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Seniors</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Wellness</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c>
                  <a:txBody>
                    <a:bodyPr/>
                    <a:lstStyle/>
                    <a:p>
                      <a:pPr lvl="0" algn="ctr">
                        <a:defRPr sz="1800"/>
                      </a:pPr>
                      <a:r>
                        <a:rPr sz="600" b="1">
                          <a:solidFill>
                            <a:srgbClr val="FFFFFF"/>
                          </a:solidFill>
                          <a:latin typeface="Helvetica"/>
                          <a:ea typeface="Helvetica"/>
                          <a:cs typeface="Helvetica"/>
                        </a:rPr>
                        <a:t>Community Prosperity</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0070C0"/>
                    </a:solidFill>
                  </a:tcPr>
                </a:tc>
              </a:tr>
              <a:tr h="646489">
                <a:tc>
                  <a:txBody>
                    <a:bodyPr/>
                    <a:lstStyle/>
                    <a:p>
                      <a:pPr lvl="0" algn="ctr">
                        <a:defRPr sz="1800"/>
                      </a:pPr>
                      <a:r>
                        <a:rPr sz="600" b="1" i="1">
                          <a:latin typeface="Helvetica"/>
                          <a:ea typeface="Helvetica"/>
                          <a:cs typeface="Helvetica"/>
                        </a:rPr>
                        <a:t>Metrics</a:t>
                      </a:r>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FD7E7"/>
                    </a:solidFill>
                  </a:tcPr>
                </a:tc>
              </a:tr>
              <a:tr h="639346">
                <a:tc>
                  <a:txBody>
                    <a:bodyPr/>
                    <a:lstStyle/>
                    <a:p>
                      <a:pPr lvl="0" algn="ctr">
                        <a:defRPr sz="1800"/>
                      </a:pPr>
                      <a:r>
                        <a:rPr sz="600" b="1" i="1">
                          <a:latin typeface="Helvetica"/>
                          <a:ea typeface="Helvetica"/>
                          <a:cs typeface="Helvetica"/>
                        </a:rPr>
                        <a:t>Fallout Costs</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r>
              <a:tr h="777454">
                <a:tc>
                  <a:txBody>
                    <a:bodyPr/>
                    <a:lstStyle/>
                    <a:p>
                      <a:pPr lvl="0" algn="ctr">
                        <a:defRPr sz="1800"/>
                      </a:pPr>
                      <a:r>
                        <a:rPr sz="600" b="1" i="1">
                          <a:latin typeface="Helvetica"/>
                          <a:ea typeface="Helvetica"/>
                          <a:cs typeface="Helvetica"/>
                        </a:rPr>
                        <a:t>Bridges </a:t>
                      </a:r>
                      <a:endParaRPr sz="600">
                        <a:latin typeface="Helvetica"/>
                        <a:ea typeface="Helvetica"/>
                        <a:cs typeface="Helvetica"/>
                      </a:endParaRPr>
                    </a:p>
                    <a:p>
                      <a:pPr lvl="0" algn="ctr">
                        <a:defRPr sz="1800"/>
                      </a:pPr>
                      <a:r>
                        <a:rPr sz="600" b="1" i="1">
                          <a:latin typeface="Helvetica"/>
                          <a:ea typeface="Helvetica"/>
                          <a:cs typeface="Helvetica"/>
                        </a:rPr>
                        <a:t>Strategies</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CFD7E7"/>
                    </a:solidFill>
                  </a:tcPr>
                </a:tc>
              </a:tr>
              <a:tr h="719116">
                <a:tc>
                  <a:txBody>
                    <a:bodyPr/>
                    <a:lstStyle/>
                    <a:p>
                      <a:pPr lvl="0" algn="ctr">
                        <a:defRPr sz="1800"/>
                      </a:pPr>
                      <a:r>
                        <a:rPr sz="600" b="1" i="1">
                          <a:latin typeface="Helvetica"/>
                          <a:ea typeface="Helvetica"/>
                          <a:cs typeface="Helvetica"/>
                        </a:rPr>
                        <a:t>Responsible for Action</a:t>
                      </a:r>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c>
                  <a:txBody>
                    <a:bodyPr/>
                    <a:lstStyle/>
                    <a:p>
                      <a:pPr lvl="0">
                        <a:defRPr sz="1800"/>
                      </a:pPr>
                      <a:endParaRPr sz="900"/>
                    </a:p>
                  </a:txBody>
                  <a:tcPr marL="16951" marR="16951" marT="16951" marB="16951"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solidFill>
                      <a:srgbClr val="E8ECF4"/>
                    </a:solidFill>
                  </a:tcPr>
                </a:tc>
              </a:tr>
            </a:tbl>
          </a:graphicData>
        </a:graphic>
      </p:graphicFrame>
      <p:sp>
        <p:nvSpPr>
          <p:cNvPr id="316" name="Shape 316"/>
          <p:cNvSpPr/>
          <p:nvPr/>
        </p:nvSpPr>
        <p:spPr>
          <a:xfrm rot="19740729">
            <a:off x="2195403" y="2707430"/>
            <a:ext cx="5252878" cy="7140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684552">
              <a:defRPr sz="1800"/>
            </a:pPr>
            <a:r>
              <a:rPr sz="2320" kern="0">
                <a:solidFill>
                  <a:srgbClr val="0070C0"/>
                </a:solidFill>
                <a:latin typeface="Arial"/>
                <a:ea typeface="Arial"/>
                <a:cs typeface="Arial"/>
                <a:sym typeface="Arial"/>
              </a:rPr>
              <a:t>Address poverty at every stage of life.</a:t>
            </a:r>
          </a:p>
          <a:p>
            <a:pPr defTabSz="684552">
              <a:defRPr sz="1800"/>
            </a:pPr>
            <a:r>
              <a:rPr sz="2320" kern="0">
                <a:solidFill>
                  <a:srgbClr val="0070C0"/>
                </a:solidFill>
                <a:latin typeface="Arial"/>
                <a:ea typeface="Arial"/>
                <a:cs typeface="Arial"/>
                <a:sym typeface="Arial"/>
              </a:rPr>
              <a:t>Engage all sectors.</a:t>
            </a:r>
          </a:p>
        </p:txBody>
      </p:sp>
      <p:pic>
        <p:nvPicPr>
          <p:cNvPr id="317" name="image7.png"/>
          <p:cNvPicPr/>
          <p:nvPr/>
        </p:nvPicPr>
        <p:blipFill>
          <a:blip r:embed="rId3">
            <a:extLst/>
          </a:blip>
          <a:stretch>
            <a:fillRect/>
          </a:stretch>
        </p:blipFill>
        <p:spPr>
          <a:xfrm>
            <a:off x="1097862" y="-22543"/>
            <a:ext cx="6948276" cy="772693"/>
          </a:xfrm>
          <a:prstGeom prst="rect">
            <a:avLst/>
          </a:prstGeom>
          <a:ln w="12700">
            <a:miter lim="400000"/>
          </a:ln>
        </p:spPr>
      </p:pic>
      <p:sp>
        <p:nvSpPr>
          <p:cNvPr id="318" name="Shape 318"/>
          <p:cNvSpPr/>
          <p:nvPr/>
        </p:nvSpPr>
        <p:spPr>
          <a:xfrm>
            <a:off x="1257400" y="91362"/>
            <a:ext cx="6857793" cy="503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684552">
              <a:defRPr sz="1800"/>
            </a:pPr>
            <a:r>
              <a:rPr sz="2004" b="1" kern="0">
                <a:solidFill>
                  <a:srgbClr val="FFFFFF"/>
                </a:solidFill>
                <a:latin typeface="Arial"/>
                <a:ea typeface="Arial"/>
                <a:cs typeface="Arial"/>
                <a:sym typeface="Arial"/>
              </a:rPr>
              <a:t>Bridges Continuum</a:t>
            </a:r>
          </a:p>
          <a:p>
            <a:pPr defTabSz="684552">
              <a:defRPr sz="1800"/>
            </a:pPr>
            <a:r>
              <a:rPr sz="1266" b="1" kern="0">
                <a:solidFill>
                  <a:srgbClr val="FFFFFF"/>
                </a:solidFill>
                <a:latin typeface="Arial"/>
                <a:ea typeface="Arial"/>
                <a:cs typeface="Arial"/>
                <a:sym typeface="Arial"/>
              </a:rPr>
              <a:t>A Comprehensive Planning Tool for Bridges Steering Committees</a:t>
            </a:r>
          </a:p>
        </p:txBody>
      </p:sp>
    </p:spTree>
    <p:extLst>
      <p:ext uri="{BB962C8B-B14F-4D97-AF65-F5344CB8AC3E}">
        <p14:creationId xmlns:p14="http://schemas.microsoft.com/office/powerpoint/2010/main" val="389539901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 name="Table 322"/>
          <p:cNvGraphicFramePr/>
          <p:nvPr/>
        </p:nvGraphicFramePr>
        <p:xfrm>
          <a:off x="1257401" y="857302"/>
          <a:ext cx="6630388" cy="3771784"/>
        </p:xfrm>
        <a:graphic>
          <a:graphicData uri="http://schemas.openxmlformats.org/drawingml/2006/table">
            <a:tbl>
              <a:tblPr/>
              <a:tblGrid>
                <a:gridCol w="1371558"/>
                <a:gridCol w="1122725"/>
                <a:gridCol w="1482283"/>
                <a:gridCol w="1404895"/>
                <a:gridCol w="1248927"/>
              </a:tblGrid>
              <a:tr h="652442">
                <a:tc>
                  <a:txBody>
                    <a:bodyPr/>
                    <a:lstStyle/>
                    <a:p>
                      <a:pPr lvl="0" indent="60325">
                        <a:spcBef>
                          <a:spcPts val="400"/>
                        </a:spcBef>
                        <a:defRPr sz="1800"/>
                      </a:pPr>
                      <a:r>
                        <a:rPr sz="800" b="1">
                          <a:latin typeface="Arial"/>
                          <a:ea typeface="Arial"/>
                          <a:cs typeface="Arial"/>
                          <a:sym typeface="Arial"/>
                        </a:rPr>
                        <a:t>Name the Barrier:</a:t>
                      </a:r>
                      <a:endParaRPr sz="800">
                        <a:latin typeface="Arial"/>
                        <a:ea typeface="Arial"/>
                        <a:cs typeface="Arial"/>
                        <a:sym typeface="Arial"/>
                      </a:endParaRPr>
                    </a:p>
                    <a:p>
                      <a:pPr lvl="0">
                        <a:spcBef>
                          <a:spcPts val="400"/>
                        </a:spcBef>
                        <a:defRPr sz="1800"/>
                      </a:pPr>
                      <a:r>
                        <a:rPr sz="700">
                          <a:latin typeface="Arial"/>
                          <a:ea typeface="Arial"/>
                          <a:cs typeface="Arial"/>
                          <a:sym typeface="Arial"/>
                        </a:rPr>
                        <a:t>Work one barrier       at a time.</a:t>
                      </a:r>
                    </a:p>
                  </a:txBody>
                  <a:tcPr marL="12714" marR="12714" marT="12714" marB="12714" anchor="ctr"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ctr">
                        <a:spcBef>
                          <a:spcPts val="300"/>
                        </a:spcBef>
                        <a:defRPr sz="1800"/>
                      </a:pPr>
                      <a:r>
                        <a:rPr sz="800" b="1">
                          <a:latin typeface="Arial"/>
                          <a:ea typeface="Arial"/>
                          <a:cs typeface="Arial"/>
                          <a:sym typeface="Arial"/>
                        </a:rPr>
                        <a:t>Individual Behavior</a:t>
                      </a:r>
                    </a:p>
                  </a:txBody>
                  <a:tcPr marL="12714" marR="12714" marT="12714" marB="12714" anchor="ctr"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ctr">
                        <a:spcBef>
                          <a:spcPts val="300"/>
                        </a:spcBef>
                        <a:defRPr sz="1800"/>
                      </a:pPr>
                      <a:r>
                        <a:rPr sz="800" b="1">
                          <a:latin typeface="Arial"/>
                          <a:ea typeface="Arial"/>
                          <a:cs typeface="Arial"/>
                          <a:sym typeface="Arial"/>
                        </a:rPr>
                        <a:t>Human and Social Capital </a:t>
                      </a:r>
                      <a:endParaRPr sz="800">
                        <a:latin typeface="Arial"/>
                        <a:ea typeface="Arial"/>
                        <a:cs typeface="Arial"/>
                        <a:sym typeface="Arial"/>
                      </a:endParaRPr>
                    </a:p>
                    <a:p>
                      <a:pPr lvl="0" algn="ctr">
                        <a:spcBef>
                          <a:spcPts val="300"/>
                        </a:spcBef>
                        <a:defRPr sz="1800"/>
                      </a:pPr>
                      <a:r>
                        <a:rPr sz="800" b="1">
                          <a:latin typeface="Arial"/>
                          <a:ea typeface="Arial"/>
                          <a:cs typeface="Arial"/>
                          <a:sym typeface="Arial"/>
                        </a:rPr>
                        <a:t>in the Community</a:t>
                      </a:r>
                    </a:p>
                  </a:txBody>
                  <a:tcPr marL="12714" marR="12714" marT="12714" marB="12714" anchor="ctr"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ctr">
                        <a:spcBef>
                          <a:spcPts val="300"/>
                        </a:spcBef>
                        <a:defRPr sz="1800"/>
                      </a:pPr>
                      <a:r>
                        <a:rPr sz="800" b="1">
                          <a:latin typeface="Arial"/>
                          <a:ea typeface="Arial"/>
                          <a:cs typeface="Arial"/>
                          <a:sym typeface="Arial"/>
                        </a:rPr>
                        <a:t>Exploitation</a:t>
                      </a:r>
                    </a:p>
                  </a:txBody>
                  <a:tcPr marL="12714" marR="12714" marT="12714" marB="12714" anchor="ctr" horzOverflow="overflow">
                    <a:lnL w="12700">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ctr">
                        <a:spcBef>
                          <a:spcPts val="300"/>
                        </a:spcBef>
                        <a:defRPr sz="1800"/>
                      </a:pPr>
                      <a:r>
                        <a:rPr sz="800" b="1">
                          <a:latin typeface="Arial"/>
                          <a:ea typeface="Arial"/>
                          <a:cs typeface="Arial"/>
                          <a:sym typeface="Arial"/>
                        </a:rPr>
                        <a:t>Political/</a:t>
                      </a:r>
                      <a:endParaRPr sz="800">
                        <a:latin typeface="Arial"/>
                        <a:ea typeface="Arial"/>
                        <a:cs typeface="Arial"/>
                        <a:sym typeface="Arial"/>
                      </a:endParaRPr>
                    </a:p>
                    <a:p>
                      <a:pPr lvl="0" algn="ctr">
                        <a:spcBef>
                          <a:spcPts val="300"/>
                        </a:spcBef>
                        <a:defRPr sz="1800"/>
                      </a:pPr>
                      <a:r>
                        <a:rPr sz="800" b="1">
                          <a:latin typeface="Arial"/>
                          <a:ea typeface="Arial"/>
                          <a:cs typeface="Arial"/>
                          <a:sym typeface="Arial"/>
                        </a:rPr>
                        <a:t>Economic</a:t>
                      </a:r>
                      <a:endParaRPr sz="800">
                        <a:latin typeface="Arial"/>
                        <a:ea typeface="Arial"/>
                        <a:cs typeface="Arial"/>
                        <a:sym typeface="Arial"/>
                      </a:endParaRPr>
                    </a:p>
                    <a:p>
                      <a:pPr lvl="0" algn="ctr">
                        <a:spcBef>
                          <a:spcPts val="300"/>
                        </a:spcBef>
                        <a:defRPr sz="1800"/>
                      </a:pPr>
                      <a:r>
                        <a:rPr sz="800" b="1">
                          <a:latin typeface="Arial"/>
                          <a:ea typeface="Arial"/>
                          <a:cs typeface="Arial"/>
                          <a:sym typeface="Arial"/>
                        </a:rPr>
                        <a:t>Structures</a:t>
                      </a:r>
                    </a:p>
                  </a:txBody>
                  <a:tcPr marL="12714" marR="12714" marT="12714" marB="12714" anchor="ctr"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noFill/>
                  </a:tcPr>
                </a:tc>
              </a:tr>
              <a:tr h="744117">
                <a:tc>
                  <a:txBody>
                    <a:bodyPr/>
                    <a:lstStyle/>
                    <a:p>
                      <a:pPr lvl="0" indent="115887">
                        <a:spcBef>
                          <a:spcPts val="300"/>
                        </a:spcBef>
                        <a:defRPr sz="1800"/>
                      </a:pPr>
                      <a:r>
                        <a:rPr sz="800" b="1">
                          <a:solidFill>
                            <a:srgbClr val="0000FF"/>
                          </a:solidFill>
                          <a:latin typeface="Arial"/>
                          <a:ea typeface="Arial"/>
                          <a:cs typeface="Arial"/>
                          <a:sym typeface="Arial"/>
                        </a:rPr>
                        <a:t>Individual</a:t>
                      </a:r>
                      <a:endParaRPr sz="800">
                        <a:solidFill>
                          <a:srgbClr val="0000FF"/>
                        </a:solidFill>
                        <a:latin typeface="Arial"/>
                        <a:ea typeface="Arial"/>
                        <a:cs typeface="Arial"/>
                        <a:sym typeface="Arial"/>
                      </a:endParaRPr>
                    </a:p>
                    <a:p>
                      <a:pPr lvl="0" indent="115887">
                        <a:spcBef>
                          <a:spcPts val="300"/>
                        </a:spcBef>
                        <a:defRPr sz="1800"/>
                      </a:pPr>
                      <a:r>
                        <a:rPr sz="800" b="1">
                          <a:solidFill>
                            <a:srgbClr val="0000FF"/>
                          </a:solidFill>
                          <a:latin typeface="Arial"/>
                          <a:ea typeface="Arial"/>
                          <a:cs typeface="Arial"/>
                          <a:sym typeface="Arial"/>
                        </a:rPr>
                        <a:t>Action</a:t>
                      </a:r>
                    </a:p>
                  </a:txBody>
                  <a:tcPr marL="12714" marR="12714" marT="12714" marB="12714"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738165">
                <a:tc>
                  <a:txBody>
                    <a:bodyPr/>
                    <a:lstStyle/>
                    <a:p>
                      <a:pPr lvl="0" indent="115887">
                        <a:spcBef>
                          <a:spcPts val="300"/>
                        </a:spcBef>
                        <a:defRPr sz="1800"/>
                      </a:pPr>
                      <a:r>
                        <a:rPr sz="800" b="1">
                          <a:solidFill>
                            <a:srgbClr val="0000FF"/>
                          </a:solidFill>
                          <a:latin typeface="Arial"/>
                          <a:ea typeface="Arial"/>
                          <a:cs typeface="Arial"/>
                          <a:sym typeface="Arial"/>
                        </a:rPr>
                        <a:t>Organizational</a:t>
                      </a:r>
                      <a:endParaRPr sz="800">
                        <a:solidFill>
                          <a:srgbClr val="0000FF"/>
                        </a:solidFill>
                        <a:latin typeface="Arial"/>
                        <a:ea typeface="Arial"/>
                        <a:cs typeface="Arial"/>
                        <a:sym typeface="Arial"/>
                      </a:endParaRPr>
                    </a:p>
                    <a:p>
                      <a:pPr lvl="0" indent="115887">
                        <a:spcBef>
                          <a:spcPts val="300"/>
                        </a:spcBef>
                        <a:defRPr sz="1800"/>
                      </a:pPr>
                      <a:r>
                        <a:rPr sz="800" b="1">
                          <a:solidFill>
                            <a:srgbClr val="0000FF"/>
                          </a:solidFill>
                          <a:latin typeface="Arial"/>
                          <a:ea typeface="Arial"/>
                          <a:cs typeface="Arial"/>
                          <a:sym typeface="Arial"/>
                        </a:rPr>
                        <a:t>Action</a:t>
                      </a:r>
                    </a:p>
                  </a:txBody>
                  <a:tcPr marL="12714" marR="12714" marT="12714" marB="12714"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spcBef>
                          <a:spcPts val="400"/>
                        </a:spcBef>
                        <a:defRPr sz="1800"/>
                      </a:pPr>
                      <a:endParaRPr sz="900"/>
                    </a:p>
                  </a:txBody>
                  <a:tcPr marL="12714" marR="12714" marT="12714" marB="12714"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tcPr>
                </a:tc>
              </a:tr>
              <a:tr h="891751">
                <a:tc>
                  <a:txBody>
                    <a:bodyPr/>
                    <a:lstStyle/>
                    <a:p>
                      <a:pPr lvl="0" indent="115887">
                        <a:spcBef>
                          <a:spcPts val="300"/>
                        </a:spcBef>
                        <a:defRPr sz="1800"/>
                      </a:pPr>
                      <a:r>
                        <a:rPr sz="800" b="1">
                          <a:solidFill>
                            <a:srgbClr val="0000FF"/>
                          </a:solidFill>
                          <a:latin typeface="Arial"/>
                          <a:ea typeface="Arial"/>
                          <a:cs typeface="Arial"/>
                          <a:sym typeface="Arial"/>
                        </a:rPr>
                        <a:t>Community</a:t>
                      </a:r>
                      <a:endParaRPr sz="800">
                        <a:solidFill>
                          <a:srgbClr val="0000FF"/>
                        </a:solidFill>
                        <a:latin typeface="Arial"/>
                        <a:ea typeface="Arial"/>
                        <a:cs typeface="Arial"/>
                        <a:sym typeface="Arial"/>
                      </a:endParaRPr>
                    </a:p>
                    <a:p>
                      <a:pPr lvl="0" indent="115887">
                        <a:spcBef>
                          <a:spcPts val="300"/>
                        </a:spcBef>
                        <a:defRPr sz="1800"/>
                      </a:pPr>
                      <a:r>
                        <a:rPr sz="800" b="1">
                          <a:solidFill>
                            <a:srgbClr val="0000FF"/>
                          </a:solidFill>
                          <a:latin typeface="Arial"/>
                          <a:ea typeface="Arial"/>
                          <a:cs typeface="Arial"/>
                          <a:sym typeface="Arial"/>
                        </a:rPr>
                        <a:t>Action</a:t>
                      </a:r>
                    </a:p>
                  </a:txBody>
                  <a:tcPr marL="12714" marR="12714" marT="12714" marB="12714"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745309">
                <a:tc>
                  <a:txBody>
                    <a:bodyPr/>
                    <a:lstStyle/>
                    <a:p>
                      <a:pPr lvl="0" indent="115887">
                        <a:spcBef>
                          <a:spcPts val="300"/>
                        </a:spcBef>
                        <a:defRPr sz="1800"/>
                      </a:pPr>
                      <a:r>
                        <a:rPr sz="800" b="1">
                          <a:solidFill>
                            <a:srgbClr val="0000FF"/>
                          </a:solidFill>
                          <a:latin typeface="Arial"/>
                          <a:ea typeface="Arial"/>
                          <a:cs typeface="Arial"/>
                          <a:sym typeface="Arial"/>
                        </a:rPr>
                        <a:t>Policy</a:t>
                      </a:r>
                    </a:p>
                  </a:txBody>
                  <a:tcPr marL="12714" marR="12714" marT="12714" marB="12714"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spcBef>
                          <a:spcPts val="400"/>
                        </a:spcBef>
                        <a:defRPr sz="1800"/>
                      </a:pPr>
                      <a:endParaRPr sz="900"/>
                    </a:p>
                  </a:txBody>
                  <a:tcPr marL="12714" marR="12714" marT="12714" marB="12714"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noFill/>
                  </a:tcPr>
                </a:tc>
              </a:tr>
            </a:tbl>
          </a:graphicData>
        </a:graphic>
      </p:graphicFrame>
      <p:sp>
        <p:nvSpPr>
          <p:cNvPr id="323" name="Shape 323"/>
          <p:cNvSpPr/>
          <p:nvPr/>
        </p:nvSpPr>
        <p:spPr>
          <a:xfrm>
            <a:off x="2343218" y="1600230"/>
            <a:ext cx="733404" cy="363130"/>
          </a:xfrm>
          <a:prstGeom prst="rightArrow">
            <a:avLst>
              <a:gd name="adj1" fmla="val 50000"/>
              <a:gd name="adj2" fmla="val 24720"/>
            </a:avLst>
          </a:prstGeom>
          <a:solidFill>
            <a:srgbClr val="DBEEF4"/>
          </a:solidFill>
          <a:ln w="25400">
            <a:solidFill>
              <a:srgbClr val="3A5E8A"/>
            </a:solidFill>
            <a:round/>
          </a:ln>
        </p:spPr>
        <p:txBody>
          <a:bodyPr lIns="34287" tIns="34287" rIns="34287" bIns="34287" anchor="ctr"/>
          <a:lstStyle/>
          <a:p>
            <a:pPr defTabSz="684552">
              <a:defRPr sz="2400">
                <a:solidFill>
                  <a:srgbClr val="FFFFFF"/>
                </a:solidFill>
                <a:latin typeface="Helvetica"/>
                <a:ea typeface="Helvetica"/>
                <a:cs typeface="Helvetica"/>
                <a:sym typeface="Helvetica"/>
              </a:defRPr>
            </a:pPr>
            <a:endParaRPr sz="1266" kern="0">
              <a:solidFill>
                <a:srgbClr val="FFFFFF"/>
              </a:solidFill>
              <a:latin typeface="Helvetica"/>
              <a:ea typeface="Helvetica"/>
              <a:cs typeface="Helvetica"/>
              <a:sym typeface="Helvetica"/>
            </a:endParaRPr>
          </a:p>
        </p:txBody>
      </p:sp>
      <p:sp>
        <p:nvSpPr>
          <p:cNvPr id="324" name="Shape 324"/>
          <p:cNvSpPr/>
          <p:nvPr/>
        </p:nvSpPr>
        <p:spPr>
          <a:xfrm>
            <a:off x="2343218" y="2457454"/>
            <a:ext cx="733404" cy="363130"/>
          </a:xfrm>
          <a:prstGeom prst="rightArrow">
            <a:avLst>
              <a:gd name="adj1" fmla="val 50000"/>
              <a:gd name="adj2" fmla="val 24720"/>
            </a:avLst>
          </a:prstGeom>
          <a:solidFill>
            <a:srgbClr val="DBEEF4"/>
          </a:solidFill>
          <a:ln w="25400">
            <a:solidFill>
              <a:srgbClr val="3A5E8A"/>
            </a:solidFill>
            <a:round/>
          </a:ln>
        </p:spPr>
        <p:txBody>
          <a:bodyPr lIns="34287" tIns="34287" rIns="34287" bIns="34287" anchor="ctr"/>
          <a:lstStyle/>
          <a:p>
            <a:pPr defTabSz="684552">
              <a:defRPr sz="2400">
                <a:solidFill>
                  <a:srgbClr val="FFFFFF"/>
                </a:solidFill>
                <a:latin typeface="Helvetica"/>
                <a:ea typeface="Helvetica"/>
                <a:cs typeface="Helvetica"/>
                <a:sym typeface="Helvetica"/>
              </a:defRPr>
            </a:pPr>
            <a:endParaRPr sz="1266" kern="0">
              <a:solidFill>
                <a:srgbClr val="FFFFFF"/>
              </a:solidFill>
              <a:latin typeface="Helvetica"/>
              <a:ea typeface="Helvetica"/>
              <a:cs typeface="Helvetica"/>
              <a:sym typeface="Helvetica"/>
            </a:endParaRPr>
          </a:p>
        </p:txBody>
      </p:sp>
      <p:sp>
        <p:nvSpPr>
          <p:cNvPr id="325" name="Shape 325"/>
          <p:cNvSpPr/>
          <p:nvPr/>
        </p:nvSpPr>
        <p:spPr>
          <a:xfrm>
            <a:off x="2343218" y="3199190"/>
            <a:ext cx="733404" cy="364321"/>
          </a:xfrm>
          <a:prstGeom prst="rightArrow">
            <a:avLst>
              <a:gd name="adj1" fmla="val 50000"/>
              <a:gd name="adj2" fmla="val 24639"/>
            </a:avLst>
          </a:prstGeom>
          <a:solidFill>
            <a:srgbClr val="4F81BD"/>
          </a:solidFill>
          <a:ln w="25400">
            <a:solidFill>
              <a:srgbClr val="3A5E8A"/>
            </a:solidFill>
            <a:round/>
          </a:ln>
        </p:spPr>
        <p:txBody>
          <a:bodyPr lIns="34287" tIns="34287" rIns="34287" bIns="34287" anchor="ctr"/>
          <a:lstStyle/>
          <a:p>
            <a:pPr defTabSz="684552">
              <a:defRPr sz="2400">
                <a:solidFill>
                  <a:srgbClr val="FFFFFF"/>
                </a:solidFill>
                <a:latin typeface="Helvetica"/>
                <a:ea typeface="Helvetica"/>
                <a:cs typeface="Helvetica"/>
                <a:sym typeface="Helvetica"/>
              </a:defRPr>
            </a:pPr>
            <a:endParaRPr sz="1266" kern="0">
              <a:solidFill>
                <a:srgbClr val="FFFFFF"/>
              </a:solidFill>
              <a:latin typeface="Helvetica"/>
              <a:ea typeface="Helvetica"/>
              <a:cs typeface="Helvetica"/>
              <a:sym typeface="Helvetica"/>
            </a:endParaRPr>
          </a:p>
        </p:txBody>
      </p:sp>
      <p:sp>
        <p:nvSpPr>
          <p:cNvPr id="326" name="Shape 326"/>
          <p:cNvSpPr/>
          <p:nvPr/>
        </p:nvSpPr>
        <p:spPr>
          <a:xfrm>
            <a:off x="2343218" y="4114754"/>
            <a:ext cx="733404" cy="361939"/>
          </a:xfrm>
          <a:prstGeom prst="rightArrow">
            <a:avLst>
              <a:gd name="adj1" fmla="val 50000"/>
              <a:gd name="adj2" fmla="val 24801"/>
            </a:avLst>
          </a:prstGeom>
          <a:solidFill>
            <a:srgbClr val="4F81BD"/>
          </a:solidFill>
          <a:ln w="25400">
            <a:solidFill>
              <a:srgbClr val="3A5E8A"/>
            </a:solidFill>
            <a:round/>
          </a:ln>
        </p:spPr>
        <p:txBody>
          <a:bodyPr lIns="34287" tIns="34287" rIns="34287" bIns="34287" anchor="ctr"/>
          <a:lstStyle/>
          <a:p>
            <a:pPr defTabSz="684552">
              <a:defRPr sz="2400">
                <a:solidFill>
                  <a:srgbClr val="FFFFFF"/>
                </a:solidFill>
                <a:latin typeface="Helvetica"/>
                <a:ea typeface="Helvetica"/>
                <a:cs typeface="Helvetica"/>
                <a:sym typeface="Helvetica"/>
              </a:defRPr>
            </a:pPr>
            <a:endParaRPr sz="1266" kern="0">
              <a:solidFill>
                <a:srgbClr val="FFFFFF"/>
              </a:solidFill>
              <a:latin typeface="Helvetica"/>
              <a:ea typeface="Helvetica"/>
              <a:cs typeface="Helvetica"/>
              <a:sym typeface="Helvetica"/>
            </a:endParaRPr>
          </a:p>
        </p:txBody>
      </p:sp>
      <p:pic>
        <p:nvPicPr>
          <p:cNvPr id="327" name="image7.png"/>
          <p:cNvPicPr/>
          <p:nvPr/>
        </p:nvPicPr>
        <p:blipFill>
          <a:blip r:embed="rId3">
            <a:extLst/>
          </a:blip>
          <a:stretch>
            <a:fillRect/>
          </a:stretch>
        </p:blipFill>
        <p:spPr>
          <a:xfrm>
            <a:off x="1097862" y="-22543"/>
            <a:ext cx="6948276" cy="772693"/>
          </a:xfrm>
          <a:prstGeom prst="rect">
            <a:avLst/>
          </a:prstGeom>
          <a:ln w="12700">
            <a:miter lim="400000"/>
          </a:ln>
        </p:spPr>
      </p:pic>
      <p:sp>
        <p:nvSpPr>
          <p:cNvPr id="328" name="Shape 328"/>
          <p:cNvSpPr/>
          <p:nvPr/>
        </p:nvSpPr>
        <p:spPr>
          <a:xfrm>
            <a:off x="1257400" y="91362"/>
            <a:ext cx="6857793" cy="503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defTabSz="684552">
              <a:defRPr sz="1800"/>
            </a:pPr>
            <a:r>
              <a:rPr sz="2004" b="1" kern="0">
                <a:solidFill>
                  <a:srgbClr val="FFFFFF"/>
                </a:solidFill>
                <a:latin typeface="Arial"/>
                <a:ea typeface="Arial"/>
                <a:cs typeface="Arial"/>
                <a:sym typeface="Arial"/>
              </a:rPr>
              <a:t>Community Sustainability Grid</a:t>
            </a:r>
            <a:br>
              <a:rPr sz="2004" b="1" kern="0">
                <a:solidFill>
                  <a:srgbClr val="FFFFFF"/>
                </a:solidFill>
                <a:latin typeface="Arial"/>
                <a:ea typeface="Arial"/>
                <a:cs typeface="Arial"/>
                <a:sym typeface="Arial"/>
              </a:rPr>
            </a:br>
            <a:r>
              <a:rPr sz="1266" b="1" kern="0">
                <a:solidFill>
                  <a:srgbClr val="FFFFFF"/>
                </a:solidFill>
                <a:latin typeface="Arial"/>
                <a:ea typeface="Arial"/>
                <a:cs typeface="Arial"/>
                <a:sym typeface="Arial"/>
              </a:rPr>
              <a:t>A Comprehensive Planning Tool for Bridges Steering Committees</a:t>
            </a:r>
          </a:p>
        </p:txBody>
      </p:sp>
      <p:sp>
        <p:nvSpPr>
          <p:cNvPr id="329" name="Shape 329"/>
          <p:cNvSpPr/>
          <p:nvPr/>
        </p:nvSpPr>
        <p:spPr>
          <a:xfrm rot="19478009">
            <a:off x="3304868" y="2468772"/>
            <a:ext cx="4558766" cy="10710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684552">
              <a:defRPr sz="1800"/>
            </a:pPr>
            <a:r>
              <a:rPr sz="2320" b="1" kern="0">
                <a:solidFill>
                  <a:srgbClr val="558ED5"/>
                </a:solidFill>
                <a:latin typeface="Arial"/>
                <a:ea typeface="Arial"/>
                <a:cs typeface="Arial"/>
                <a:sym typeface="Arial"/>
              </a:rPr>
              <a:t>Address All Causes of Poverty,</a:t>
            </a:r>
          </a:p>
          <a:p>
            <a:pPr defTabSz="684552">
              <a:defRPr sz="1800"/>
            </a:pPr>
            <a:r>
              <a:rPr sz="2320" b="1" kern="0">
                <a:solidFill>
                  <a:srgbClr val="558ED5"/>
                </a:solidFill>
                <a:latin typeface="Arial"/>
                <a:ea typeface="Arial"/>
                <a:cs typeface="Arial"/>
                <a:sym typeface="Arial"/>
              </a:rPr>
              <a:t>Engage All Political Persuasions</a:t>
            </a:r>
          </a:p>
        </p:txBody>
      </p:sp>
    </p:spTree>
    <p:extLst>
      <p:ext uri="{BB962C8B-B14F-4D97-AF65-F5344CB8AC3E}">
        <p14:creationId xmlns:p14="http://schemas.microsoft.com/office/powerpoint/2010/main" val="231805124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 name="Group 335"/>
          <p:cNvGrpSpPr/>
          <p:nvPr/>
        </p:nvGrpSpPr>
        <p:grpSpPr>
          <a:xfrm>
            <a:off x="1143101" y="78"/>
            <a:ext cx="6857795" cy="1142966"/>
            <a:chOff x="-3" y="0"/>
            <a:chExt cx="13004807" cy="2167467"/>
          </a:xfrm>
        </p:grpSpPr>
        <p:sp>
          <p:nvSpPr>
            <p:cNvPr id="333" name="Shape 333"/>
            <p:cNvSpPr/>
            <p:nvPr/>
          </p:nvSpPr>
          <p:spPr>
            <a:xfrm>
              <a:off x="-3" y="0"/>
              <a:ext cx="13004807" cy="2167467"/>
            </a:xfrm>
            <a:prstGeom prst="rect">
              <a:avLst/>
            </a:prstGeom>
            <a:solidFill>
              <a:srgbClr val="0070C0"/>
            </a:solidFill>
            <a:ln w="12700" cap="flat">
              <a:noFill/>
              <a:miter lim="400000"/>
            </a:ln>
            <a:effectLst/>
          </p:spPr>
          <p:txBody>
            <a:bodyPr wrap="square" lIns="34287" tIns="34287" rIns="34287" bIns="34287" numCol="1" anchor="ctr">
              <a:noAutofit/>
            </a:bodyPr>
            <a:lstStyle/>
            <a:p>
              <a:pPr algn="ctr" defTabSz="482163">
                <a:defRPr sz="5600">
                  <a:solidFill>
                    <a:srgbClr val="FFFFFF"/>
                  </a:solidFill>
                  <a:uFill>
                    <a:solidFill>
                      <a:srgbClr val="FFFFFF"/>
                    </a:solidFill>
                  </a:uFill>
                  <a:latin typeface="Calibri"/>
                  <a:ea typeface="Calibri"/>
                  <a:cs typeface="Calibri"/>
                  <a:sym typeface="Calibri"/>
                </a:defRPr>
              </a:pPr>
              <a:endParaRPr sz="2953" kern="0">
                <a:solidFill>
                  <a:srgbClr val="FFFFFF"/>
                </a:solidFill>
                <a:uFill>
                  <a:solidFill>
                    <a:srgbClr val="FFFFFF"/>
                  </a:solidFill>
                </a:uFill>
                <a:latin typeface="Calibri"/>
                <a:ea typeface="Calibri"/>
                <a:cs typeface="Calibri"/>
                <a:sym typeface="Calibri"/>
              </a:endParaRPr>
            </a:p>
          </p:txBody>
        </p:sp>
        <p:sp>
          <p:nvSpPr>
            <p:cNvPr id="334" name="Shape 334"/>
            <p:cNvSpPr/>
            <p:nvPr/>
          </p:nvSpPr>
          <p:spPr>
            <a:xfrm>
              <a:off x="-3" y="221995"/>
              <a:ext cx="13004807" cy="17234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algn="ctr" defTabSz="482163">
                <a:defRPr sz="1800"/>
              </a:pPr>
              <a:r>
                <a:rPr sz="2953" b="1" kern="0">
                  <a:solidFill>
                    <a:srgbClr val="FFFFFF"/>
                  </a:solidFill>
                  <a:uFill>
                    <a:solidFill>
                      <a:srgbClr val="FFFFFF"/>
                    </a:solidFill>
                  </a:uFill>
                  <a:latin typeface="Calibri"/>
                  <a:ea typeface="Calibri"/>
                  <a:cs typeface="Calibri"/>
                  <a:sym typeface="Calibri"/>
                </a:rPr>
                <a:t>Business and Workforce Development</a:t>
              </a:r>
            </a:p>
            <a:p>
              <a:pPr algn="ctr" defTabSz="482163">
                <a:defRPr sz="1800"/>
              </a:pPr>
              <a:r>
                <a:rPr sz="2953" b="1" kern="0">
                  <a:solidFill>
                    <a:srgbClr val="FFFFFF"/>
                  </a:solidFill>
                  <a:uFill>
                    <a:solidFill>
                      <a:srgbClr val="FFFFFF"/>
                    </a:solidFill>
                  </a:uFill>
                  <a:latin typeface="Calibri"/>
                  <a:ea typeface="Calibri"/>
                  <a:cs typeface="Calibri"/>
                  <a:sym typeface="Calibri"/>
                </a:rPr>
                <a:t>Community of Practice</a:t>
              </a:r>
            </a:p>
          </p:txBody>
        </p:sp>
      </p:grpSp>
      <p:sp>
        <p:nvSpPr>
          <p:cNvPr id="336" name="Shape 336"/>
          <p:cNvSpPr/>
          <p:nvPr/>
        </p:nvSpPr>
        <p:spPr>
          <a:xfrm>
            <a:off x="1600290" y="1314487"/>
            <a:ext cx="2685969" cy="295177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Cascade Engineering  </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Grand Rapids, MI</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Working Bridges </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Burlington, VT</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Future Story Project </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South Bend, IN</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The Source</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Grand Rapids, MI</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WorkLife Partnership</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Denver, CO</a:t>
            </a:r>
          </a:p>
        </p:txBody>
      </p:sp>
      <p:sp>
        <p:nvSpPr>
          <p:cNvPr id="337" name="Shape 337"/>
          <p:cNvSpPr/>
          <p:nvPr/>
        </p:nvSpPr>
        <p:spPr>
          <a:xfrm>
            <a:off x="4743444" y="1314489"/>
            <a:ext cx="2685969" cy="261937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Cincinnati Works  </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Cincinnati, OH</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Clarian Health Systems</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Indianapolis, IN</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Vectren Corporation</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Evansville, IN</a:t>
            </a:r>
            <a:endParaRPr sz="1160" kern="0">
              <a:solidFill>
                <a:sysClr val="windowText" lastClr="000000"/>
              </a:solidFill>
              <a:latin typeface="Calibri"/>
              <a:ea typeface="Calibri"/>
              <a:cs typeface="Calibri"/>
              <a:sym typeface="Calibri"/>
            </a:endParaRPr>
          </a:p>
          <a:p>
            <a:pPr algn="ctr" defTabSz="482163">
              <a:spcBef>
                <a:spcPts val="738"/>
              </a:spcBef>
              <a:defRPr sz="1800"/>
            </a:pPr>
            <a:r>
              <a:rPr sz="1793" b="1" kern="0">
                <a:solidFill>
                  <a:sysClr val="windowText" lastClr="000000"/>
                </a:solidFill>
                <a:uFill>
                  <a:solidFill/>
                </a:uFill>
                <a:latin typeface="Calibri"/>
                <a:ea typeface="Calibri"/>
                <a:cs typeface="Calibri"/>
                <a:sym typeface="Calibri"/>
              </a:rPr>
              <a:t>Goodwill’s Good Signs for Getting Ahead </a:t>
            </a:r>
            <a:endParaRPr sz="1793" b="1" kern="0">
              <a:solidFill>
                <a:sysClr val="windowText" lastClr="000000"/>
              </a:solidFill>
              <a:latin typeface="Calibri"/>
              <a:ea typeface="Calibri"/>
              <a:cs typeface="Calibri"/>
              <a:sym typeface="Calibri"/>
            </a:endParaRPr>
          </a:p>
          <a:p>
            <a:pPr algn="ctr" defTabSz="482163">
              <a:spcBef>
                <a:spcPts val="475"/>
              </a:spcBef>
              <a:defRPr sz="1800"/>
            </a:pPr>
            <a:r>
              <a:rPr sz="1160" kern="0">
                <a:solidFill>
                  <a:sysClr val="windowText" lastClr="000000"/>
                </a:solidFill>
                <a:uFill>
                  <a:solidFill/>
                </a:uFill>
                <a:latin typeface="Calibri"/>
                <a:ea typeface="Calibri"/>
                <a:cs typeface="Calibri"/>
                <a:sym typeface="Calibri"/>
              </a:rPr>
              <a:t>Indianapolis, IN</a:t>
            </a:r>
            <a:endParaRPr sz="1160" kern="0">
              <a:solidFill>
                <a:sysClr val="windowText" lastClr="000000"/>
              </a:solidFill>
              <a:latin typeface="Calibri"/>
              <a:ea typeface="Calibri"/>
              <a:cs typeface="Calibri"/>
              <a:sym typeface="Calibri"/>
            </a:endParaRPr>
          </a:p>
        </p:txBody>
      </p:sp>
      <p:sp>
        <p:nvSpPr>
          <p:cNvPr id="338" name="Shape 338"/>
          <p:cNvSpPr/>
          <p:nvPr/>
        </p:nvSpPr>
        <p:spPr>
          <a:xfrm>
            <a:off x="1485994" y="4684420"/>
            <a:ext cx="1600152" cy="4381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339" name="Shape 339"/>
          <p:cNvSpPr/>
          <p:nvPr/>
        </p:nvSpPr>
        <p:spPr>
          <a:xfrm>
            <a:off x="6057855" y="4693568"/>
            <a:ext cx="1600152"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8</a:t>
            </a:r>
          </a:p>
        </p:txBody>
      </p:sp>
    </p:spTree>
    <p:extLst>
      <p:ext uri="{BB962C8B-B14F-4D97-AF65-F5344CB8AC3E}">
        <p14:creationId xmlns:p14="http://schemas.microsoft.com/office/powerpoint/2010/main" val="3535766784"/>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p:cNvSpPr>
          <p:nvPr>
            <p:ph type="title" idx="4294967295"/>
          </p:nvPr>
        </p:nvSpPr>
        <p:spPr>
          <a:xfrm>
            <a:off x="1143104" y="77"/>
            <a:ext cx="6857793" cy="857226"/>
          </a:xfrm>
          <a:prstGeom prst="rect">
            <a:avLst/>
          </a:prstGeom>
          <a:solidFill>
            <a:srgbClr val="006600"/>
          </a:solidFill>
        </p:spPr>
        <p:txBody>
          <a:bodyPr anchor="ctr">
            <a:normAutofit/>
          </a:bodyPr>
          <a:lstStyle/>
          <a:p>
            <a:pPr algn="ctr" defTabSz="678600">
              <a:defRPr sz="1800"/>
            </a:pPr>
            <a:r>
              <a:rPr sz="2531" b="1">
                <a:solidFill>
                  <a:srgbClr val="FFFFFF"/>
                </a:solidFill>
                <a:latin typeface="Arial"/>
                <a:ea typeface="Arial"/>
                <a:cs typeface="Arial"/>
                <a:sym typeface="Arial"/>
              </a:rPr>
              <a:t>Postsecondary </a:t>
            </a:r>
            <a:br>
              <a:rPr sz="2531" b="1">
                <a:solidFill>
                  <a:srgbClr val="FFFFFF"/>
                </a:solidFill>
                <a:latin typeface="Arial"/>
                <a:ea typeface="Arial"/>
                <a:cs typeface="Arial"/>
                <a:sym typeface="Arial"/>
              </a:rPr>
            </a:br>
            <a:r>
              <a:rPr sz="2531" b="1">
                <a:solidFill>
                  <a:srgbClr val="FFFFFF"/>
                </a:solidFill>
                <a:latin typeface="Arial"/>
                <a:ea typeface="Arial"/>
                <a:cs typeface="Arial"/>
                <a:sym typeface="Arial"/>
              </a:rPr>
              <a:t>Community of Practice</a:t>
            </a:r>
          </a:p>
        </p:txBody>
      </p:sp>
      <p:pic>
        <p:nvPicPr>
          <p:cNvPr id="344" name="image8.jpeg" descr="image6.jpg"/>
          <p:cNvPicPr/>
          <p:nvPr/>
        </p:nvPicPr>
        <p:blipFill>
          <a:blip r:embed="rId3">
            <a:extLst/>
          </a:blip>
          <a:stretch>
            <a:fillRect/>
          </a:stretch>
        </p:blipFill>
        <p:spPr>
          <a:xfrm>
            <a:off x="1315739" y="1029937"/>
            <a:ext cx="1084628" cy="1607296"/>
          </a:xfrm>
          <a:prstGeom prst="rect">
            <a:avLst/>
          </a:prstGeom>
          <a:ln w="12700">
            <a:miter lim="400000"/>
          </a:ln>
          <a:effectLst>
            <a:outerShdw blurRad="406400" dist="190500" dir="2700000" rotWithShape="0">
              <a:srgbClr val="333333">
                <a:alpha val="64999"/>
              </a:srgbClr>
            </a:outerShdw>
          </a:effectLst>
        </p:spPr>
      </p:pic>
      <p:pic>
        <p:nvPicPr>
          <p:cNvPr id="345" name="image9.jpeg" descr="WorkBooksFeb22_8x10_Page_1.jpg"/>
          <p:cNvPicPr/>
          <p:nvPr/>
        </p:nvPicPr>
        <p:blipFill>
          <a:blip r:embed="rId4">
            <a:extLst/>
          </a:blip>
          <a:stretch>
            <a:fillRect/>
          </a:stretch>
        </p:blipFill>
        <p:spPr>
          <a:xfrm>
            <a:off x="1258592" y="2857491"/>
            <a:ext cx="1200115" cy="1600152"/>
          </a:xfrm>
          <a:prstGeom prst="rect">
            <a:avLst/>
          </a:prstGeom>
          <a:ln w="12700">
            <a:miter lim="400000"/>
          </a:ln>
          <a:effectLst>
            <a:outerShdw blurRad="406400" dist="190500" dir="2700000" rotWithShape="0">
              <a:srgbClr val="333333">
                <a:alpha val="64999"/>
              </a:srgbClr>
            </a:outerShdw>
          </a:effectLst>
        </p:spPr>
      </p:pic>
      <p:graphicFrame>
        <p:nvGraphicFramePr>
          <p:cNvPr id="346" name="Table 346"/>
          <p:cNvGraphicFramePr/>
          <p:nvPr/>
        </p:nvGraphicFramePr>
        <p:xfrm>
          <a:off x="2686107" y="1085895"/>
          <a:ext cx="5086194" cy="3543192"/>
        </p:xfrm>
        <a:graphic>
          <a:graphicData uri="http://schemas.openxmlformats.org/drawingml/2006/table">
            <a:tbl>
              <a:tblPr/>
              <a:tblGrid>
                <a:gridCol w="2483568"/>
                <a:gridCol w="2602627"/>
              </a:tblGrid>
              <a:tr h="3543192">
                <a:tc>
                  <a:txBody>
                    <a:bodyPr/>
                    <a:lstStyle/>
                    <a:p>
                      <a:pPr marL="225425" lvl="0" indent="-225425">
                        <a:spcBef>
                          <a:spcPts val="600"/>
                        </a:spcBef>
                        <a:defRPr sz="1800"/>
                      </a:pPr>
                      <a:r>
                        <a:rPr sz="1000" b="1">
                          <a:solidFill>
                            <a:srgbClr val="0070C0"/>
                          </a:solidFill>
                          <a:latin typeface="Arial"/>
                          <a:ea typeface="Arial"/>
                          <a:cs typeface="Arial"/>
                          <a:sym typeface="Arial"/>
                        </a:rPr>
                        <a:t>Arkansas Department of Higher Education</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Danville Area Community College, Danville, IL</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Fresno City College, Fresno, CA</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Hutchinson Community College, Hutchinson, KS</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Ivy Tech Community Colleges, IN</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Kent State University, Salem, OH </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Lansing Community College, Lansing, MI</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Lynchburg College, Lynchburg, VA</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NW Louisiana Technical College, Minden, LA</a:t>
                      </a:r>
                      <a:endParaRPr sz="1000">
                        <a:solidFill>
                          <a:srgbClr val="0070C0"/>
                        </a:solidFill>
                        <a:latin typeface="Arial"/>
                        <a:ea typeface="Arial"/>
                        <a:cs typeface="Arial"/>
                        <a:sym typeface="Arial"/>
                      </a:endParaRPr>
                    </a:p>
                    <a:p>
                      <a:pPr marL="225425" lvl="0" indent="-225425">
                        <a:spcBef>
                          <a:spcPts val="600"/>
                        </a:spcBef>
                        <a:defRPr sz="1800"/>
                      </a:pPr>
                      <a:r>
                        <a:rPr sz="1000" b="1">
                          <a:solidFill>
                            <a:srgbClr val="0070C0"/>
                          </a:solidFill>
                          <a:latin typeface="Arial"/>
                          <a:ea typeface="Arial"/>
                          <a:cs typeface="Arial"/>
                          <a:sym typeface="Arial"/>
                        </a:rPr>
                        <a:t>Ohio Campus Compact, OH</a:t>
                      </a:r>
                    </a:p>
                  </a:txBody>
                  <a:tcPr marL="24108" marR="24108" marT="24108" marB="24108"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tcPr>
                </a:tc>
                <a:tc>
                  <a:txBody>
                    <a:bodyPr/>
                    <a:lstStyle/>
                    <a:p>
                      <a:pPr lvl="0" indent="225425">
                        <a:spcBef>
                          <a:spcPts val="600"/>
                        </a:spcBef>
                        <a:defRPr sz="1800"/>
                      </a:pPr>
                      <a:r>
                        <a:rPr sz="1000" b="1">
                          <a:solidFill>
                            <a:srgbClr val="0070C0"/>
                          </a:solidFill>
                          <a:latin typeface="Arial"/>
                          <a:ea typeface="Arial"/>
                          <a:cs typeface="Arial"/>
                          <a:sym typeface="Arial"/>
                        </a:rPr>
                        <a:t>Peru State College, Peru, NE</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Riverside Community College District, Riverside, CA</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Southwestern Oregon Community College, Coos Bay, OR</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Sussex County Community College, Newton, NJ</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Trinidad State Junior College, Trinidad, CO</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University of Florida, Gainesville, FL</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Walla Walla Community College,  Walla Walla, WA</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Youngstown State University, Youngstown, OH</a:t>
                      </a:r>
                      <a:endParaRPr sz="1000">
                        <a:solidFill>
                          <a:srgbClr val="0070C0"/>
                        </a:solidFill>
                        <a:latin typeface="Arial"/>
                        <a:ea typeface="Arial"/>
                        <a:cs typeface="Arial"/>
                        <a:sym typeface="Arial"/>
                      </a:endParaRPr>
                    </a:p>
                    <a:p>
                      <a:pPr lvl="0" indent="225425">
                        <a:spcBef>
                          <a:spcPts val="600"/>
                        </a:spcBef>
                        <a:defRPr sz="1800"/>
                      </a:pPr>
                      <a:r>
                        <a:rPr sz="1000" b="1">
                          <a:solidFill>
                            <a:srgbClr val="0070C0"/>
                          </a:solidFill>
                          <a:latin typeface="Arial"/>
                          <a:ea typeface="Arial"/>
                          <a:cs typeface="Arial"/>
                          <a:sym typeface="Arial"/>
                        </a:rPr>
                        <a:t>Zane State College, Zanesville, OH</a:t>
                      </a:r>
                    </a:p>
                  </a:txBody>
                  <a:tcPr marL="24108" marR="24108" marT="24108" marB="24108"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tcPr>
                </a:tc>
              </a:tr>
            </a:tbl>
          </a:graphicData>
        </a:graphic>
      </p:graphicFrame>
    </p:spTree>
    <p:extLst>
      <p:ext uri="{BB962C8B-B14F-4D97-AF65-F5344CB8AC3E}">
        <p14:creationId xmlns:p14="http://schemas.microsoft.com/office/powerpoint/2010/main" val="280210460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title"/>
          </p:nvPr>
        </p:nvSpPr>
        <p:spPr>
          <a:xfrm>
            <a:off x="1143104" y="77"/>
            <a:ext cx="6857793" cy="857226"/>
          </a:xfrm>
          <a:prstGeom prst="rect">
            <a:avLst/>
          </a:prstGeom>
          <a:solidFill>
            <a:srgbClr val="0070C0"/>
          </a:solidFill>
        </p:spPr>
        <p:txBody>
          <a:bodyPr lIns="0" tIns="0" rIns="0" bIns="0" anchor="ctr">
            <a:normAutofit/>
          </a:bodyPr>
          <a:lstStyle/>
          <a:p>
            <a:pPr defTabSz="678600">
              <a:defRPr sz="1800">
                <a:uFillTx/>
              </a:defRPr>
            </a:pPr>
            <a:r>
              <a:rPr sz="2531">
                <a:solidFill>
                  <a:srgbClr val="FFFFFF"/>
                </a:solidFill>
                <a:uFill>
                  <a:solidFill>
                    <a:srgbClr val="FFFFFF"/>
                  </a:solidFill>
                </a:uFill>
                <a:latin typeface="Calibri"/>
                <a:ea typeface="Calibri"/>
                <a:cs typeface="Calibri"/>
                <a:sym typeface="Calibri"/>
              </a:rPr>
              <a:t>Courts and Criminal Justice System</a:t>
            </a:r>
            <a:br>
              <a:rPr sz="2531">
                <a:solidFill>
                  <a:srgbClr val="FFFFFF"/>
                </a:solidFill>
                <a:uFill>
                  <a:solidFill>
                    <a:srgbClr val="FFFFFF"/>
                  </a:solidFill>
                </a:uFill>
                <a:latin typeface="Calibri"/>
                <a:ea typeface="Calibri"/>
                <a:cs typeface="Calibri"/>
                <a:sym typeface="Calibri"/>
              </a:rPr>
            </a:br>
            <a:r>
              <a:rPr sz="2531">
                <a:solidFill>
                  <a:srgbClr val="FFFFFF"/>
                </a:solidFill>
                <a:uFill>
                  <a:solidFill>
                    <a:srgbClr val="FFFFFF"/>
                  </a:solidFill>
                </a:uFill>
                <a:latin typeface="Calibri"/>
                <a:ea typeface="Calibri"/>
                <a:cs typeface="Calibri"/>
                <a:sym typeface="Calibri"/>
              </a:rPr>
              <a:t>Community of Practice</a:t>
            </a:r>
          </a:p>
        </p:txBody>
      </p:sp>
      <p:sp>
        <p:nvSpPr>
          <p:cNvPr id="351" name="Shape 351"/>
          <p:cNvSpPr>
            <a:spLocks noGrp="1"/>
          </p:cNvSpPr>
          <p:nvPr>
            <p:ph type="body" idx="1"/>
          </p:nvPr>
        </p:nvSpPr>
        <p:spPr>
          <a:xfrm>
            <a:off x="1485994" y="1200192"/>
            <a:ext cx="6172013" cy="3394369"/>
          </a:xfrm>
          <a:prstGeom prst="rect">
            <a:avLst/>
          </a:prstGeom>
        </p:spPr>
        <p:txBody>
          <a:bodyPr lIns="0" tIns="0" rIns="0" bIns="0">
            <a:normAutofit/>
          </a:bodyPr>
          <a:lstStyle/>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Ohio’s 4 year, 4 phase Initiative:</a:t>
            </a:r>
            <a:endParaRPr sz="2004">
              <a:latin typeface="Calibri"/>
              <a:ea typeface="Calibri"/>
              <a:cs typeface="Calibri"/>
              <a:sym typeface="Calibri"/>
            </a:endParaRPr>
          </a:p>
          <a:p>
            <a:pPr marL="553687" lvl="1" indent="-325162"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Columbiana County Municipal Court</a:t>
            </a:r>
            <a:endParaRPr>
              <a:latin typeface="Calibri"/>
              <a:ea typeface="Calibri"/>
              <a:cs typeface="Calibri"/>
              <a:sym typeface="Calibri"/>
            </a:endParaRPr>
          </a:p>
          <a:p>
            <a:pPr marL="553687" lvl="1" indent="-325162"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Marion Municipal Court</a:t>
            </a:r>
            <a:endParaRPr>
              <a:latin typeface="Calibri"/>
              <a:ea typeface="Calibri"/>
              <a:cs typeface="Calibri"/>
              <a:sym typeface="Calibri"/>
            </a:endParaRPr>
          </a:p>
          <a:p>
            <a:pPr marL="553687" lvl="1" indent="-325162"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Montgomery County Juvenile Court</a:t>
            </a:r>
            <a:endParaRPr>
              <a:latin typeface="Calibri"/>
              <a:ea typeface="Calibri"/>
              <a:cs typeface="Calibri"/>
              <a:sym typeface="Calibri"/>
            </a:endParaRPr>
          </a:p>
          <a:p>
            <a:pPr marL="553687" lvl="1" indent="-325162"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Clermont County Municipal Court</a:t>
            </a:r>
            <a:endParaRPr>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endParaRPr>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Allen County Superior Court, Indiana, Judge Charles Pratt</a:t>
            </a:r>
            <a:endParaRPr sz="2004">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Orange County, Vermont, Assistant Judge Prudence Pease</a:t>
            </a:r>
            <a:endParaRPr sz="2004">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Oklahoma Reentry Programs</a:t>
            </a:r>
            <a:endParaRPr sz="2004">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Dixon Correctional Facility, Baton Rouge, LA</a:t>
            </a:r>
            <a:endParaRPr sz="2004">
              <a:latin typeface="Calibri"/>
              <a:ea typeface="Calibri"/>
              <a:cs typeface="Calibri"/>
              <a:sym typeface="Calibri"/>
            </a:endParaRPr>
          </a:p>
          <a:p>
            <a:pPr marL="427845" indent="-427845" defTabSz="651217">
              <a:lnSpc>
                <a:spcPct val="80000"/>
              </a:lnSpc>
              <a:spcBef>
                <a:spcPts val="264"/>
              </a:spcBef>
              <a:buClr>
                <a:srgbClr val="0070C0"/>
              </a:buClr>
              <a:buSzPct val="100000"/>
              <a:buFont typeface="Arial"/>
              <a:buChar char="•"/>
              <a:defRPr sz="1800">
                <a:uFillTx/>
              </a:defRPr>
            </a:pPr>
            <a:r>
              <a:rPr>
                <a:solidFill>
                  <a:srgbClr val="0070C0"/>
                </a:solidFill>
                <a:uFill>
                  <a:solidFill>
                    <a:srgbClr val="0070C0"/>
                  </a:solidFill>
                </a:uFill>
                <a:latin typeface="Calibri"/>
                <a:ea typeface="Calibri"/>
                <a:cs typeface="Calibri"/>
                <a:sym typeface="Calibri"/>
              </a:rPr>
              <a:t>NE Colorado Jails and Prisons</a:t>
            </a:r>
            <a:endParaRPr sz="2004">
              <a:latin typeface="Calibri"/>
              <a:ea typeface="Calibri"/>
              <a:cs typeface="Calibri"/>
              <a:sym typeface="Calibri"/>
            </a:endParaRPr>
          </a:p>
          <a:p>
            <a:pPr marL="125563" indent="-125563" defTabSz="651217">
              <a:lnSpc>
                <a:spcPct val="80000"/>
              </a:lnSpc>
              <a:spcBef>
                <a:spcPts val="264"/>
              </a:spcBef>
              <a:defRPr sz="1800">
                <a:uFillTx/>
              </a:defRPr>
            </a:pPr>
            <a:r>
              <a:rPr>
                <a:solidFill>
                  <a:srgbClr val="0070C0"/>
                </a:solidFill>
                <a:uFill>
                  <a:solidFill>
                    <a:srgbClr val="0070C0"/>
                  </a:solidFill>
                </a:uFill>
                <a:latin typeface="Calibri"/>
                <a:ea typeface="Calibri"/>
                <a:cs typeface="Calibri"/>
                <a:sym typeface="Calibri"/>
              </a:rPr>
              <a:t> </a:t>
            </a:r>
          </a:p>
        </p:txBody>
      </p:sp>
      <p:sp>
        <p:nvSpPr>
          <p:cNvPr id="352" name="Shape 352"/>
          <p:cNvSpPr/>
          <p:nvPr/>
        </p:nvSpPr>
        <p:spPr>
          <a:xfrm>
            <a:off x="1485994" y="4684420"/>
            <a:ext cx="1600152" cy="4381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l"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12/14/2012Copyright © 2006 aha! Process, Inc. www.ahaprocess.com </a:t>
            </a:r>
          </a:p>
        </p:txBody>
      </p:sp>
      <p:sp>
        <p:nvSpPr>
          <p:cNvPr id="353" name="Shape 353"/>
          <p:cNvSpPr/>
          <p:nvPr/>
        </p:nvSpPr>
        <p:spPr>
          <a:xfrm>
            <a:off x="6057855" y="4693568"/>
            <a:ext cx="1600152"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r" defTabSz="914400">
              <a:defRPr sz="1600">
                <a:solidFill>
                  <a:srgbClr val="888888"/>
                </a:solidFill>
                <a:uFill>
                  <a:solidFill>
                    <a:srgbClr val="888888"/>
                  </a:solidFill>
                </a:uFill>
                <a:latin typeface="Calibri"/>
                <a:ea typeface="Calibri"/>
                <a:cs typeface="Calibri"/>
                <a:sym typeface="Calibri"/>
              </a:defRPr>
            </a:lvl1pPr>
          </a:lstStyle>
          <a:p>
            <a:pPr>
              <a:defRPr sz="1800">
                <a:solidFill>
                  <a:srgbClr val="000000"/>
                </a:solidFill>
                <a:uFillTx/>
              </a:defRPr>
            </a:pPr>
            <a:r>
              <a:rPr sz="949" kern="0">
                <a:solidFill>
                  <a:srgbClr val="000000"/>
                </a:solidFill>
                <a:uFillTx/>
              </a:rPr>
              <a:t>10</a:t>
            </a:r>
          </a:p>
        </p:txBody>
      </p:sp>
    </p:spTree>
    <p:extLst>
      <p:ext uri="{BB962C8B-B14F-4D97-AF65-F5344CB8AC3E}">
        <p14:creationId xmlns:p14="http://schemas.microsoft.com/office/powerpoint/2010/main" val="249851887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 name="Table 355"/>
          <p:cNvGraphicFramePr/>
          <p:nvPr/>
        </p:nvGraphicFramePr>
        <p:xfrm>
          <a:off x="1485994" y="1200192"/>
          <a:ext cx="6173203" cy="3269353"/>
        </p:xfrm>
        <a:graphic>
          <a:graphicData uri="http://schemas.openxmlformats.org/drawingml/2006/table">
            <a:tbl>
              <a:tblPr/>
              <a:tblGrid>
                <a:gridCol w="2057338"/>
                <a:gridCol w="2058527"/>
                <a:gridCol w="2057338"/>
              </a:tblGrid>
              <a:tr h="297647">
                <a:tc>
                  <a:txBody>
                    <a:bodyPr/>
                    <a:lstStyle/>
                    <a:p>
                      <a:pPr lvl="0" defTabSz="1300162">
                        <a:defRPr sz="1800"/>
                      </a:pPr>
                      <a:r>
                        <a:rPr sz="1100">
                          <a:latin typeface="Helvetica"/>
                          <a:ea typeface="Helvetica"/>
                          <a:cs typeface="Helvetica"/>
                        </a:rPr>
                        <a:t>Bartlesville, OK</a:t>
                      </a:r>
                    </a:p>
                  </a:txBody>
                  <a:tcPr marL="24108" marR="24108" marT="24108" marB="24108" horzOverflow="overflow">
                    <a:lnT w="12700">
                      <a:solidFill>
                        <a:srgbClr val="4F81BD"/>
                      </a:solidFill>
                      <a:round/>
                    </a:lnT>
                    <a:solidFill>
                      <a:srgbClr val="4F81BD">
                        <a:alpha val="19999"/>
                      </a:srgbClr>
                    </a:solidFill>
                  </a:tcPr>
                </a:tc>
                <a:tc>
                  <a:txBody>
                    <a:bodyPr/>
                    <a:lstStyle/>
                    <a:p>
                      <a:pPr lvl="0" defTabSz="1300162">
                        <a:defRPr sz="1800"/>
                      </a:pPr>
                      <a:r>
                        <a:rPr sz="1100">
                          <a:latin typeface="Helvetica"/>
                          <a:ea typeface="Helvetica"/>
                          <a:cs typeface="Helvetica"/>
                        </a:rPr>
                        <a:t>Inkster, MI</a:t>
                      </a:r>
                    </a:p>
                  </a:txBody>
                  <a:tcPr marL="24108" marR="24108" marT="24108" marB="24108" horzOverflow="overflow">
                    <a:lnT w="12700">
                      <a:solidFill>
                        <a:srgbClr val="4F81BD"/>
                      </a:solidFill>
                      <a:round/>
                    </a:lnT>
                    <a:solidFill>
                      <a:srgbClr val="4F81BD">
                        <a:alpha val="19999"/>
                      </a:srgbClr>
                    </a:solidFill>
                  </a:tcPr>
                </a:tc>
                <a:tc>
                  <a:txBody>
                    <a:bodyPr/>
                    <a:lstStyle/>
                    <a:p>
                      <a:pPr lvl="0" defTabSz="1300162">
                        <a:defRPr sz="1800"/>
                      </a:pPr>
                      <a:r>
                        <a:rPr sz="1100">
                          <a:latin typeface="Helvetica"/>
                          <a:ea typeface="Helvetica"/>
                          <a:cs typeface="Helvetica"/>
                        </a:rPr>
                        <a:t>Presov, Slovakia</a:t>
                      </a:r>
                    </a:p>
                  </a:txBody>
                  <a:tcPr marL="24108" marR="24108" marT="24108" marB="24108" horzOverflow="overflow">
                    <a:lnT w="12700">
                      <a:solidFill>
                        <a:srgbClr val="4F81BD"/>
                      </a:solidFill>
                      <a:round/>
                    </a:lnT>
                    <a:solidFill>
                      <a:srgbClr val="4F81BD">
                        <a:alpha val="19999"/>
                      </a:srgbClr>
                    </a:solidFill>
                  </a:tcPr>
                </a:tc>
              </a:tr>
              <a:tr h="296456">
                <a:tc>
                  <a:txBody>
                    <a:bodyPr/>
                    <a:lstStyle/>
                    <a:p>
                      <a:pPr lvl="0">
                        <a:defRPr sz="1800"/>
                      </a:pPr>
                      <a:r>
                        <a:rPr sz="1100">
                          <a:latin typeface="Helvetica"/>
                          <a:ea typeface="Helvetica"/>
                          <a:cs typeface="Helvetica"/>
                        </a:rPr>
                        <a:t>Baton Rouge, LA</a:t>
                      </a:r>
                    </a:p>
                  </a:txBody>
                  <a:tcPr marL="24108" marR="24108" marT="24108" marB="24108" horzOverflow="overflow">
                    <a:noFill/>
                  </a:tcPr>
                </a:tc>
                <a:tc>
                  <a:txBody>
                    <a:bodyPr/>
                    <a:lstStyle/>
                    <a:p>
                      <a:pPr lvl="0" defTabSz="1300162">
                        <a:defRPr sz="1800"/>
                      </a:pPr>
                      <a:r>
                        <a:rPr sz="1100">
                          <a:latin typeface="Helvetica"/>
                          <a:ea typeface="Helvetica"/>
                          <a:cs typeface="Helvetica"/>
                        </a:rPr>
                        <a:t>Lewiston, ID</a:t>
                      </a:r>
                    </a:p>
                  </a:txBody>
                  <a:tcPr marL="24108" marR="24108" marT="24108" marB="24108" horzOverflow="overflow">
                    <a:noFill/>
                  </a:tcPr>
                </a:tc>
                <a:tc>
                  <a:txBody>
                    <a:bodyPr/>
                    <a:lstStyle/>
                    <a:p>
                      <a:pPr lvl="0" defTabSz="1300162">
                        <a:defRPr sz="1800"/>
                      </a:pPr>
                      <a:r>
                        <a:rPr sz="1100">
                          <a:latin typeface="Helvetica"/>
                          <a:ea typeface="Helvetica"/>
                          <a:cs typeface="Helvetica"/>
                        </a:rPr>
                        <a:t>Riverside, CA</a:t>
                      </a:r>
                    </a:p>
                  </a:txBody>
                  <a:tcPr marL="24108" marR="24108" marT="24108" marB="24108" horzOverflow="overflow">
                    <a:noFill/>
                  </a:tcPr>
                </a:tc>
              </a:tr>
              <a:tr h="297647">
                <a:tc>
                  <a:txBody>
                    <a:bodyPr/>
                    <a:lstStyle/>
                    <a:p>
                      <a:pPr lvl="0">
                        <a:defRPr sz="1800"/>
                      </a:pPr>
                      <a:r>
                        <a:rPr sz="1100">
                          <a:latin typeface="Helvetica"/>
                          <a:ea typeface="Helvetica"/>
                          <a:cs typeface="Helvetica"/>
                        </a:rPr>
                        <a:t>Billings, MT</a:t>
                      </a:r>
                    </a:p>
                  </a:txBody>
                  <a:tcPr marL="24108" marR="24108" marT="24108" marB="24108" horzOverflow="overflow">
                    <a:solidFill>
                      <a:srgbClr val="4F81BD">
                        <a:alpha val="19999"/>
                      </a:srgbClr>
                    </a:solidFill>
                  </a:tcPr>
                </a:tc>
                <a:tc>
                  <a:txBody>
                    <a:bodyPr/>
                    <a:lstStyle/>
                    <a:p>
                      <a:pPr lvl="0">
                        <a:defRPr sz="1800"/>
                      </a:pPr>
                      <a:r>
                        <a:rPr sz="1100">
                          <a:latin typeface="Helvetica"/>
                          <a:ea typeface="Helvetica"/>
                          <a:cs typeface="Helvetica"/>
                        </a:rPr>
                        <a:t>Lisbon, OH</a:t>
                      </a:r>
                    </a:p>
                  </a:txBody>
                  <a:tcPr marL="24108" marR="24108" marT="24108" marB="24108" horzOverflow="overflow">
                    <a:solidFill>
                      <a:srgbClr val="4F81BD">
                        <a:alpha val="19999"/>
                      </a:srgbClr>
                    </a:solidFill>
                  </a:tcPr>
                </a:tc>
                <a:tc>
                  <a:txBody>
                    <a:bodyPr/>
                    <a:lstStyle/>
                    <a:p>
                      <a:pPr lvl="0" defTabSz="1300162">
                        <a:defRPr sz="1800"/>
                      </a:pPr>
                      <a:r>
                        <a:rPr sz="1100">
                          <a:latin typeface="Helvetica"/>
                          <a:ea typeface="Helvetica"/>
                          <a:cs typeface="Helvetica"/>
                        </a:rPr>
                        <a:t>Salem, OH</a:t>
                      </a:r>
                    </a:p>
                  </a:txBody>
                  <a:tcPr marL="24108" marR="24108" marT="24108" marB="24108" horzOverflow="overflow">
                    <a:solidFill>
                      <a:srgbClr val="4F81BD">
                        <a:alpha val="19999"/>
                      </a:srgbClr>
                    </a:solidFill>
                  </a:tcPr>
                </a:tc>
              </a:tr>
              <a:tr h="297647">
                <a:tc>
                  <a:txBody>
                    <a:bodyPr/>
                    <a:lstStyle/>
                    <a:p>
                      <a:pPr lvl="0">
                        <a:defRPr sz="1800"/>
                      </a:pPr>
                      <a:r>
                        <a:rPr sz="1100">
                          <a:latin typeface="Helvetica"/>
                          <a:ea typeface="Helvetica"/>
                          <a:cs typeface="Helvetica"/>
                        </a:rPr>
                        <a:t>Boulder, CO</a:t>
                      </a:r>
                    </a:p>
                  </a:txBody>
                  <a:tcPr marL="24108" marR="24108" marT="24108" marB="24108" horzOverflow="overflow">
                    <a:noFill/>
                  </a:tcPr>
                </a:tc>
                <a:tc>
                  <a:txBody>
                    <a:bodyPr/>
                    <a:lstStyle/>
                    <a:p>
                      <a:pPr lvl="0">
                        <a:defRPr sz="1800"/>
                      </a:pPr>
                      <a:r>
                        <a:rPr sz="1100">
                          <a:latin typeface="Helvetica"/>
                          <a:ea typeface="Helvetica"/>
                          <a:cs typeface="Helvetica"/>
                        </a:rPr>
                        <a:t>Marshall, MO</a:t>
                      </a:r>
                    </a:p>
                  </a:txBody>
                  <a:tcPr marL="24108" marR="24108" marT="24108" marB="24108" horzOverflow="overflow">
                    <a:noFill/>
                  </a:tcPr>
                </a:tc>
                <a:tc>
                  <a:txBody>
                    <a:bodyPr/>
                    <a:lstStyle/>
                    <a:p>
                      <a:pPr lvl="0" defTabSz="1300162">
                        <a:defRPr sz="1800"/>
                      </a:pPr>
                      <a:r>
                        <a:rPr sz="1100">
                          <a:latin typeface="Helvetica"/>
                          <a:ea typeface="Helvetica"/>
                          <a:cs typeface="Helvetica"/>
                        </a:rPr>
                        <a:t>Salina, KS</a:t>
                      </a:r>
                    </a:p>
                  </a:txBody>
                  <a:tcPr marL="24108" marR="24108" marT="24108" marB="24108" horzOverflow="overflow">
                    <a:noFill/>
                  </a:tcPr>
                </a:tc>
              </a:tr>
              <a:tr h="296456">
                <a:tc>
                  <a:txBody>
                    <a:bodyPr/>
                    <a:lstStyle/>
                    <a:p>
                      <a:pPr lvl="0">
                        <a:defRPr sz="1800"/>
                      </a:pPr>
                      <a:r>
                        <a:rPr sz="1100">
                          <a:latin typeface="Helvetica"/>
                          <a:ea typeface="Helvetica"/>
                          <a:cs typeface="Helvetica"/>
                        </a:rPr>
                        <a:t>Bucks County, PA</a:t>
                      </a:r>
                    </a:p>
                  </a:txBody>
                  <a:tcPr marL="24108" marR="24108" marT="24108" marB="24108" horzOverflow="overflow">
                    <a:solidFill>
                      <a:srgbClr val="4F81BD">
                        <a:alpha val="19999"/>
                      </a:srgbClr>
                    </a:solidFill>
                  </a:tcPr>
                </a:tc>
                <a:tc>
                  <a:txBody>
                    <a:bodyPr/>
                    <a:lstStyle/>
                    <a:p>
                      <a:pPr lvl="0" defTabSz="1300162">
                        <a:defRPr sz="1800"/>
                      </a:pPr>
                      <a:r>
                        <a:rPr sz="1100">
                          <a:latin typeface="Helvetica"/>
                          <a:ea typeface="Helvetica"/>
                          <a:cs typeface="Helvetica"/>
                        </a:rPr>
                        <a:t>Menominee Nation, WI</a:t>
                      </a:r>
                    </a:p>
                  </a:txBody>
                  <a:tcPr marL="24108" marR="24108" marT="24108" marB="24108" horzOverflow="overflow">
                    <a:solidFill>
                      <a:srgbClr val="4F81BD">
                        <a:alpha val="19999"/>
                      </a:srgbClr>
                    </a:solidFill>
                  </a:tcPr>
                </a:tc>
                <a:tc>
                  <a:txBody>
                    <a:bodyPr/>
                    <a:lstStyle/>
                    <a:p>
                      <a:pPr lvl="0">
                        <a:defRPr sz="1800"/>
                      </a:pPr>
                      <a:r>
                        <a:rPr sz="1100">
                          <a:latin typeface="Helvetica"/>
                          <a:ea typeface="Helvetica"/>
                          <a:cs typeface="Helvetica"/>
                        </a:rPr>
                        <a:t>Schenectady, NY</a:t>
                      </a:r>
                    </a:p>
                  </a:txBody>
                  <a:tcPr marL="24108" marR="24108" marT="24108" marB="24108" horzOverflow="overflow">
                    <a:solidFill>
                      <a:srgbClr val="4F81BD">
                        <a:alpha val="19999"/>
                      </a:srgbClr>
                    </a:solidFill>
                  </a:tcPr>
                </a:tc>
              </a:tr>
              <a:tr h="297647">
                <a:tc>
                  <a:txBody>
                    <a:bodyPr/>
                    <a:lstStyle/>
                    <a:p>
                      <a:pPr lvl="0">
                        <a:defRPr sz="1800"/>
                      </a:pPr>
                      <a:r>
                        <a:rPr sz="1100">
                          <a:latin typeface="Helvetica"/>
                          <a:ea typeface="Helvetica"/>
                          <a:cs typeface="Helvetica"/>
                        </a:rPr>
                        <a:t>Burlington, VT</a:t>
                      </a:r>
                    </a:p>
                  </a:txBody>
                  <a:tcPr marL="24108" marR="24108" marT="24108" marB="24108" horzOverflow="overflow">
                    <a:noFill/>
                  </a:tcPr>
                </a:tc>
                <a:tc>
                  <a:txBody>
                    <a:bodyPr/>
                    <a:lstStyle/>
                    <a:p>
                      <a:pPr lvl="0" defTabSz="1300162">
                        <a:defRPr sz="1800"/>
                      </a:pPr>
                      <a:r>
                        <a:rPr sz="1100">
                          <a:latin typeface="Helvetica"/>
                          <a:ea typeface="Helvetica"/>
                          <a:cs typeface="Helvetica"/>
                        </a:rPr>
                        <a:t>Minneapolis, MN</a:t>
                      </a:r>
                    </a:p>
                  </a:txBody>
                  <a:tcPr marL="24108" marR="24108" marT="24108" marB="24108" horzOverflow="overflow">
                    <a:noFill/>
                  </a:tcPr>
                </a:tc>
                <a:tc>
                  <a:txBody>
                    <a:bodyPr/>
                    <a:lstStyle/>
                    <a:p>
                      <a:pPr lvl="0" defTabSz="1300162">
                        <a:defRPr sz="1800"/>
                      </a:pPr>
                      <a:r>
                        <a:rPr sz="1100">
                          <a:latin typeface="Helvetica"/>
                          <a:ea typeface="Helvetica"/>
                          <a:cs typeface="Helvetica"/>
                        </a:rPr>
                        <a:t>South Bend, IN</a:t>
                      </a:r>
                    </a:p>
                  </a:txBody>
                  <a:tcPr marL="24108" marR="24108" marT="24108" marB="24108" horzOverflow="overflow">
                    <a:noFill/>
                  </a:tcPr>
                </a:tc>
              </a:tr>
              <a:tr h="296456">
                <a:tc>
                  <a:txBody>
                    <a:bodyPr/>
                    <a:lstStyle/>
                    <a:p>
                      <a:pPr lvl="0">
                        <a:defRPr sz="1800"/>
                      </a:pPr>
                      <a:r>
                        <a:rPr sz="1100">
                          <a:latin typeface="Helvetica"/>
                          <a:ea typeface="Helvetica"/>
                          <a:cs typeface="Helvetica"/>
                        </a:rPr>
                        <a:t>Columbus, OH</a:t>
                      </a:r>
                    </a:p>
                  </a:txBody>
                  <a:tcPr marL="24108" marR="24108" marT="24108" marB="24108" horzOverflow="overflow">
                    <a:solidFill>
                      <a:srgbClr val="4F81BD">
                        <a:alpha val="19999"/>
                      </a:srgbClr>
                    </a:solidFill>
                  </a:tcPr>
                </a:tc>
                <a:tc>
                  <a:txBody>
                    <a:bodyPr/>
                    <a:lstStyle/>
                    <a:p>
                      <a:pPr lvl="0" defTabSz="1300162">
                        <a:defRPr sz="1800"/>
                      </a:pPr>
                      <a:r>
                        <a:rPr sz="1100">
                          <a:latin typeface="Helvetica"/>
                          <a:ea typeface="Helvetica"/>
                          <a:cs typeface="Helvetica"/>
                        </a:rPr>
                        <a:t>Newark, OH</a:t>
                      </a:r>
                    </a:p>
                  </a:txBody>
                  <a:tcPr marL="24108" marR="24108" marT="24108" marB="24108" horzOverflow="overflow">
                    <a:solidFill>
                      <a:srgbClr val="4F81BD">
                        <a:alpha val="19999"/>
                      </a:srgbClr>
                    </a:solidFill>
                  </a:tcPr>
                </a:tc>
                <a:tc>
                  <a:txBody>
                    <a:bodyPr/>
                    <a:lstStyle/>
                    <a:p>
                      <a:pPr lvl="0" defTabSz="1300162">
                        <a:defRPr sz="1800"/>
                      </a:pPr>
                      <a:r>
                        <a:rPr sz="1100">
                          <a:latin typeface="Helvetica"/>
                          <a:ea typeface="Helvetica"/>
                          <a:cs typeface="Helvetica"/>
                        </a:rPr>
                        <a:t>Springfield, OH</a:t>
                      </a:r>
                    </a:p>
                  </a:txBody>
                  <a:tcPr marL="24108" marR="24108" marT="24108" marB="24108" horzOverflow="overflow">
                    <a:solidFill>
                      <a:srgbClr val="4F81BD">
                        <a:alpha val="19999"/>
                      </a:srgbClr>
                    </a:solidFill>
                  </a:tcPr>
                </a:tc>
              </a:tr>
              <a:tr h="297647">
                <a:tc>
                  <a:txBody>
                    <a:bodyPr/>
                    <a:lstStyle/>
                    <a:p>
                      <a:pPr lvl="0">
                        <a:defRPr sz="1800"/>
                      </a:pPr>
                      <a:r>
                        <a:rPr sz="1100">
                          <a:latin typeface="Helvetica"/>
                          <a:ea typeface="Helvetica"/>
                          <a:cs typeface="Helvetica"/>
                        </a:rPr>
                        <a:t>Evansville, IN</a:t>
                      </a:r>
                    </a:p>
                  </a:txBody>
                  <a:tcPr marL="24108" marR="24108" marT="24108" marB="24108" horzOverflow="overflow">
                    <a:noFill/>
                  </a:tcPr>
                </a:tc>
                <a:tc>
                  <a:txBody>
                    <a:bodyPr/>
                    <a:lstStyle/>
                    <a:p>
                      <a:pPr lvl="0">
                        <a:defRPr sz="1800"/>
                      </a:pPr>
                      <a:r>
                        <a:rPr sz="1100">
                          <a:latin typeface="Helvetica"/>
                          <a:ea typeface="Helvetica"/>
                          <a:cs typeface="Helvetica"/>
                        </a:rPr>
                        <a:t>Newton, KS</a:t>
                      </a:r>
                    </a:p>
                  </a:txBody>
                  <a:tcPr marL="24108" marR="24108" marT="24108" marB="24108" horzOverflow="overflow">
                    <a:noFill/>
                  </a:tcPr>
                </a:tc>
                <a:tc>
                  <a:txBody>
                    <a:bodyPr/>
                    <a:lstStyle/>
                    <a:p>
                      <a:pPr lvl="0">
                        <a:defRPr sz="1800"/>
                      </a:pPr>
                      <a:r>
                        <a:rPr sz="1100">
                          <a:latin typeface="Helvetica"/>
                          <a:ea typeface="Helvetica"/>
                          <a:cs typeface="Helvetica"/>
                        </a:rPr>
                        <a:t>Sterling, CO</a:t>
                      </a:r>
                    </a:p>
                  </a:txBody>
                  <a:tcPr marL="24108" marR="24108" marT="24108" marB="24108" horzOverflow="overflow">
                    <a:noFill/>
                  </a:tcPr>
                </a:tc>
              </a:tr>
              <a:tr h="297647">
                <a:tc>
                  <a:txBody>
                    <a:bodyPr/>
                    <a:lstStyle/>
                    <a:p>
                      <a:pPr lvl="0">
                        <a:defRPr sz="1800"/>
                      </a:pPr>
                      <a:r>
                        <a:rPr sz="1100">
                          <a:latin typeface="Helvetica"/>
                          <a:ea typeface="Helvetica"/>
                          <a:cs typeface="Helvetica"/>
                        </a:rPr>
                        <a:t>Farmington, NM</a:t>
                      </a:r>
                    </a:p>
                  </a:txBody>
                  <a:tcPr marL="24108" marR="24108" marT="24108" marB="24108" horzOverflow="overflow">
                    <a:solidFill>
                      <a:srgbClr val="4F81BD">
                        <a:alpha val="19999"/>
                      </a:srgbClr>
                    </a:solidFill>
                  </a:tcPr>
                </a:tc>
                <a:tc>
                  <a:txBody>
                    <a:bodyPr/>
                    <a:lstStyle/>
                    <a:p>
                      <a:pPr lvl="0">
                        <a:defRPr sz="1800"/>
                      </a:pPr>
                      <a:r>
                        <a:rPr sz="1100">
                          <a:latin typeface="Helvetica"/>
                          <a:ea typeface="Helvetica"/>
                          <a:cs typeface="Helvetica"/>
                        </a:rPr>
                        <a:t>Newton, NJ</a:t>
                      </a:r>
                    </a:p>
                  </a:txBody>
                  <a:tcPr marL="24108" marR="24108" marT="24108" marB="24108" horzOverflow="overflow">
                    <a:solidFill>
                      <a:srgbClr val="4F81BD">
                        <a:alpha val="19999"/>
                      </a:srgbClr>
                    </a:solidFill>
                  </a:tcPr>
                </a:tc>
                <a:tc>
                  <a:txBody>
                    <a:bodyPr/>
                    <a:lstStyle/>
                    <a:p>
                      <a:pPr lvl="0">
                        <a:defRPr sz="1800"/>
                      </a:pPr>
                      <a:r>
                        <a:rPr sz="1100">
                          <a:latin typeface="Helvetica"/>
                          <a:ea typeface="Helvetica"/>
                          <a:cs typeface="Helvetica"/>
                        </a:rPr>
                        <a:t>Syracuse, NY</a:t>
                      </a:r>
                    </a:p>
                  </a:txBody>
                  <a:tcPr marL="24108" marR="24108" marT="24108" marB="24108" horzOverflow="overflow">
                    <a:solidFill>
                      <a:srgbClr val="4F81BD">
                        <a:alpha val="19999"/>
                      </a:srgbClr>
                    </a:solidFill>
                  </a:tcPr>
                </a:tc>
              </a:tr>
              <a:tr h="296456">
                <a:tc>
                  <a:txBody>
                    <a:bodyPr/>
                    <a:lstStyle/>
                    <a:p>
                      <a:pPr lvl="0">
                        <a:defRPr sz="1800"/>
                      </a:pPr>
                      <a:r>
                        <a:rPr sz="1100">
                          <a:latin typeface="Helvetica"/>
                          <a:ea typeface="Helvetica"/>
                          <a:cs typeface="Helvetica"/>
                        </a:rPr>
                        <a:t>Gettysburg, PA</a:t>
                      </a:r>
                    </a:p>
                  </a:txBody>
                  <a:tcPr marL="24108" marR="24108" marT="24108" marB="24108" horzOverflow="overflow">
                    <a:noFill/>
                  </a:tcPr>
                </a:tc>
                <a:tc>
                  <a:txBody>
                    <a:bodyPr/>
                    <a:lstStyle/>
                    <a:p>
                      <a:pPr lvl="0">
                        <a:defRPr sz="1800"/>
                      </a:pPr>
                      <a:r>
                        <a:rPr sz="1100">
                          <a:latin typeface="Helvetica"/>
                          <a:ea typeface="Helvetica"/>
                          <a:cs typeface="Helvetica"/>
                        </a:rPr>
                        <a:t>Owen Sound, Ontario</a:t>
                      </a:r>
                    </a:p>
                  </a:txBody>
                  <a:tcPr marL="24108" marR="24108" marT="24108" marB="24108" horzOverflow="overflow">
                    <a:noFill/>
                  </a:tcPr>
                </a:tc>
                <a:tc>
                  <a:txBody>
                    <a:bodyPr/>
                    <a:lstStyle/>
                    <a:p>
                      <a:pPr lvl="0">
                        <a:defRPr sz="1800"/>
                      </a:pPr>
                      <a:r>
                        <a:rPr sz="1100">
                          <a:latin typeface="Helvetica"/>
                          <a:ea typeface="Helvetica"/>
                          <a:cs typeface="Helvetica"/>
                        </a:rPr>
                        <a:t>Toledo, OH</a:t>
                      </a:r>
                    </a:p>
                  </a:txBody>
                  <a:tcPr marL="24108" marR="24108" marT="24108" marB="24108" horzOverflow="overflow">
                    <a:noFill/>
                  </a:tcPr>
                </a:tc>
              </a:tr>
              <a:tr h="297647">
                <a:tc>
                  <a:txBody>
                    <a:bodyPr/>
                    <a:lstStyle/>
                    <a:p>
                      <a:pPr lvl="0">
                        <a:defRPr sz="1800"/>
                      </a:pPr>
                      <a:r>
                        <a:rPr sz="1100">
                          <a:latin typeface="Helvetica"/>
                          <a:ea typeface="Helvetica"/>
                          <a:cs typeface="Helvetica"/>
                        </a:rPr>
                        <a:t>Indianapolis, IN</a:t>
                      </a:r>
                    </a:p>
                  </a:txBody>
                  <a:tcPr marL="24108" marR="24108" marT="24108" marB="24108" horzOverflow="overflow">
                    <a:lnB w="12700">
                      <a:solidFill>
                        <a:srgbClr val="4F81BD"/>
                      </a:solidFill>
                      <a:round/>
                    </a:lnB>
                    <a:solidFill>
                      <a:srgbClr val="4F81BD">
                        <a:alpha val="19999"/>
                      </a:srgbClr>
                    </a:solidFill>
                  </a:tcPr>
                </a:tc>
                <a:tc>
                  <a:txBody>
                    <a:bodyPr/>
                    <a:lstStyle/>
                    <a:p>
                      <a:pPr lvl="0" defTabSz="1300162">
                        <a:defRPr sz="1800"/>
                      </a:pPr>
                      <a:r>
                        <a:rPr sz="1100">
                          <a:latin typeface="Helvetica"/>
                          <a:ea typeface="Helvetica"/>
                          <a:cs typeface="Helvetica"/>
                        </a:rPr>
                        <a:t>Pensacola, FL</a:t>
                      </a:r>
                    </a:p>
                  </a:txBody>
                  <a:tcPr marL="24108" marR="24108" marT="24108" marB="24108" horzOverflow="overflow">
                    <a:lnB w="12700">
                      <a:solidFill>
                        <a:srgbClr val="4F81BD"/>
                      </a:solidFill>
                      <a:round/>
                    </a:lnB>
                    <a:solidFill>
                      <a:srgbClr val="4F81BD">
                        <a:alpha val="19999"/>
                      </a:srgbClr>
                    </a:solidFill>
                  </a:tcPr>
                </a:tc>
                <a:tc>
                  <a:txBody>
                    <a:bodyPr/>
                    <a:lstStyle/>
                    <a:p>
                      <a:pPr lvl="0">
                        <a:defRPr sz="1800"/>
                      </a:pPr>
                      <a:r>
                        <a:rPr sz="1100">
                          <a:latin typeface="Helvetica"/>
                          <a:ea typeface="Helvetica"/>
                          <a:cs typeface="Helvetica"/>
                        </a:rPr>
                        <a:t>Youngstown, OH</a:t>
                      </a:r>
                    </a:p>
                  </a:txBody>
                  <a:tcPr marL="24108" marR="24108" marT="24108" marB="24108" horzOverflow="overflow">
                    <a:lnB w="12700">
                      <a:solidFill>
                        <a:srgbClr val="4F81BD"/>
                      </a:solidFill>
                      <a:round/>
                    </a:lnB>
                    <a:solidFill>
                      <a:srgbClr val="4F81BD">
                        <a:alpha val="19999"/>
                      </a:srgbClr>
                    </a:solidFill>
                  </a:tcPr>
                </a:tc>
              </a:tr>
            </a:tbl>
          </a:graphicData>
        </a:graphic>
      </p:graphicFrame>
      <p:grpSp>
        <p:nvGrpSpPr>
          <p:cNvPr id="358" name="Group 358"/>
          <p:cNvGrpSpPr/>
          <p:nvPr/>
        </p:nvGrpSpPr>
        <p:grpSpPr>
          <a:xfrm>
            <a:off x="872840" y="-14209"/>
            <a:ext cx="7137581" cy="1115584"/>
            <a:chOff x="0" y="0"/>
            <a:chExt cx="13535381" cy="2115540"/>
          </a:xfrm>
        </p:grpSpPr>
        <p:pic>
          <p:nvPicPr>
            <p:cNvPr id="356" name="image9.png"/>
            <p:cNvPicPr/>
            <p:nvPr/>
          </p:nvPicPr>
          <p:blipFill>
            <a:blip r:embed="rId3">
              <a:extLst/>
            </a:blip>
            <a:stretch>
              <a:fillRect/>
            </a:stretch>
          </p:blipFill>
          <p:spPr>
            <a:xfrm>
              <a:off x="0" y="0"/>
              <a:ext cx="13535381" cy="2115540"/>
            </a:xfrm>
            <a:prstGeom prst="rect">
              <a:avLst/>
            </a:prstGeom>
            <a:ln w="12700" cap="flat">
              <a:noFill/>
              <a:miter lim="400000"/>
            </a:ln>
            <a:effectLst/>
          </p:spPr>
        </p:pic>
        <p:sp>
          <p:nvSpPr>
            <p:cNvPr id="357" name="Shape 357"/>
            <p:cNvSpPr/>
            <p:nvPr/>
          </p:nvSpPr>
          <p:spPr>
            <a:xfrm>
              <a:off x="512514" y="701396"/>
              <a:ext cx="13004804" cy="276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defRPr sz="5000" b="1">
                  <a:solidFill>
                    <a:srgbClr val="FFFFFF"/>
                  </a:solidFill>
                  <a:latin typeface="Arial"/>
                  <a:ea typeface="Arial"/>
                  <a:cs typeface="Arial"/>
                  <a:sym typeface="Arial"/>
                </a:defRPr>
              </a:lvl1pPr>
            </a:lstStyle>
            <a:p>
              <a:pPr algn="ctr">
                <a:defRPr sz="1800" b="0">
                  <a:solidFill>
                    <a:srgbClr val="000000"/>
                  </a:solidFill>
                </a:defRPr>
              </a:pPr>
              <a:r>
                <a:rPr sz="949" b="0" kern="0">
                  <a:solidFill>
                    <a:srgbClr val="000000"/>
                  </a:solidFill>
                </a:rPr>
                <a:t>Getting Ahead Community of Practice</a:t>
              </a:r>
            </a:p>
          </p:txBody>
        </p:sp>
      </p:grpSp>
    </p:spTree>
    <p:extLst>
      <p:ext uri="{BB962C8B-B14F-4D97-AF65-F5344CB8AC3E}">
        <p14:creationId xmlns:p14="http://schemas.microsoft.com/office/powerpoint/2010/main" val="214531977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idx="4294967295"/>
          </p:nvPr>
        </p:nvSpPr>
        <p:spPr>
          <a:xfrm>
            <a:off x="1143104" y="-78501"/>
            <a:ext cx="6857793" cy="992952"/>
          </a:xfrm>
          <a:prstGeom prst="rect">
            <a:avLst/>
          </a:prstGeom>
          <a:solidFill>
            <a:srgbClr val="FFFFFF"/>
          </a:solidFill>
        </p:spPr>
        <p:txBody>
          <a:bodyPr anchor="ctr">
            <a:normAutofit/>
          </a:bodyPr>
          <a:lstStyle/>
          <a:p>
            <a:pPr algn="ctr" defTabSz="472639">
              <a:defRPr sz="1800"/>
            </a:pPr>
            <a:r>
              <a:rPr sz="1266"/>
              <a:t/>
            </a:r>
            <a:br>
              <a:rPr sz="1266"/>
            </a:br>
            <a:r>
              <a:rPr sz="1266"/>
              <a:t/>
            </a:r>
            <a:br>
              <a:rPr sz="1266"/>
            </a:br>
            <a:endParaRPr sz="1266"/>
          </a:p>
        </p:txBody>
      </p:sp>
      <p:sp>
        <p:nvSpPr>
          <p:cNvPr id="363" name="Shape 363"/>
          <p:cNvSpPr>
            <a:spLocks noGrp="1"/>
          </p:cNvSpPr>
          <p:nvPr>
            <p:ph type="body" idx="4294967295"/>
          </p:nvPr>
        </p:nvSpPr>
        <p:spPr>
          <a:xfrm>
            <a:off x="1484803" y="1165665"/>
            <a:ext cx="6173203" cy="3520572"/>
          </a:xfrm>
          <a:prstGeom prst="rect">
            <a:avLst/>
          </a:prstGeom>
        </p:spPr>
        <p:txBody>
          <a:bodyPr>
            <a:normAutofit/>
          </a:bodyPr>
          <a:lstStyle/>
          <a:p>
            <a:pPr marL="735258" indent="-714330" defTabSz="685743">
              <a:spcBef>
                <a:spcPts val="316"/>
              </a:spcBef>
              <a:buClr>
                <a:srgbClr val="0070C0"/>
              </a:buClr>
              <a:buSzPct val="100000"/>
              <a:buFont typeface="Wingdings"/>
              <a:buChar char="▪"/>
              <a:defRPr sz="1800"/>
            </a:pPr>
            <a:r>
              <a:rPr sz="1529" b="1">
                <a:solidFill>
                  <a:srgbClr val="0070C0"/>
                </a:solidFill>
                <a:latin typeface="Arial"/>
                <a:ea typeface="Arial"/>
                <a:cs typeface="Arial"/>
                <a:sym typeface="Arial"/>
              </a:rPr>
              <a:t>Health Care Career Pathway Initiative for   low-wage workers funded by the KnowledgeWorks Foundation</a:t>
            </a:r>
          </a:p>
          <a:p>
            <a:pPr marL="735258" indent="-714330" defTabSz="685743">
              <a:spcBef>
                <a:spcPts val="316"/>
              </a:spcBef>
              <a:buClr>
                <a:srgbClr val="0070C0"/>
              </a:buClr>
              <a:buSzPct val="100000"/>
              <a:buFont typeface="Wingdings"/>
              <a:buChar char="▪"/>
              <a:defRPr sz="1800"/>
            </a:pPr>
            <a:r>
              <a:rPr sz="1529" b="1">
                <a:solidFill>
                  <a:srgbClr val="0070C0"/>
                </a:solidFill>
                <a:latin typeface="Arial"/>
                <a:ea typeface="Arial"/>
                <a:cs typeface="Arial"/>
                <a:sym typeface="Arial"/>
              </a:rPr>
              <a:t>Professional development for hospital staff and regional education providers</a:t>
            </a:r>
          </a:p>
          <a:p>
            <a:pPr marL="735258" indent="-714330" defTabSz="685743">
              <a:spcBef>
                <a:spcPts val="316"/>
              </a:spcBef>
              <a:buClr>
                <a:srgbClr val="0070C0"/>
              </a:buClr>
              <a:buSzPct val="100000"/>
              <a:buFont typeface="Wingdings"/>
              <a:buChar char="▪"/>
              <a:defRPr sz="1800"/>
            </a:pPr>
            <a:r>
              <a:rPr sz="1529" b="1">
                <a:solidFill>
                  <a:srgbClr val="0070C0"/>
                </a:solidFill>
                <a:latin typeface="Arial"/>
                <a:ea typeface="Arial"/>
                <a:cs typeface="Arial"/>
                <a:sym typeface="Arial"/>
              </a:rPr>
              <a:t>Used Getting Ahead as entry point to career pathway</a:t>
            </a:r>
          </a:p>
          <a:p>
            <a:pPr marL="734571" lvl="1" indent="-311841" defTabSz="685743">
              <a:spcBef>
                <a:spcPts val="316"/>
              </a:spcBef>
              <a:buSzPct val="100000"/>
              <a:buFont typeface="Arial"/>
              <a:buChar char="–"/>
              <a:defRPr sz="1800"/>
            </a:pPr>
            <a:endParaRPr sz="1793" b="1">
              <a:solidFill>
                <a:srgbClr val="0070C0"/>
              </a:solidFill>
              <a:latin typeface="Arial"/>
              <a:ea typeface="Arial"/>
              <a:cs typeface="Arial"/>
              <a:sym typeface="Arial"/>
            </a:endParaRPr>
          </a:p>
          <a:p>
            <a:pPr marL="734571" lvl="1" indent="-311841" defTabSz="685743">
              <a:spcBef>
                <a:spcPts val="316"/>
              </a:spcBef>
              <a:buSzPct val="100000"/>
              <a:buFont typeface="Arial"/>
              <a:buChar char="–"/>
              <a:defRPr sz="1800"/>
            </a:pPr>
            <a:r>
              <a:rPr sz="1793">
                <a:latin typeface="Arial"/>
                <a:ea typeface="Arial"/>
                <a:cs typeface="Arial"/>
                <a:sym typeface="Arial"/>
              </a:rPr>
              <a:t>Full-time employment increased from 31% to 76%</a:t>
            </a:r>
            <a:endParaRPr sz="2004">
              <a:latin typeface="Arial"/>
              <a:ea typeface="Arial"/>
              <a:cs typeface="Arial"/>
              <a:sym typeface="Arial"/>
            </a:endParaRPr>
          </a:p>
          <a:p>
            <a:pPr marL="734571" lvl="1" indent="-311841" defTabSz="685743">
              <a:spcBef>
                <a:spcPts val="316"/>
              </a:spcBef>
              <a:buSzPct val="100000"/>
              <a:buFont typeface="Arial"/>
              <a:buChar char="–"/>
              <a:defRPr sz="1800"/>
            </a:pPr>
            <a:r>
              <a:rPr sz="1793">
                <a:latin typeface="Arial"/>
                <a:ea typeface="Arial"/>
                <a:cs typeface="Arial"/>
                <a:sym typeface="Arial"/>
              </a:rPr>
              <a:t>Of the 312 enrolled, 58% continued on to additional postsecondary education</a:t>
            </a:r>
          </a:p>
        </p:txBody>
      </p:sp>
      <p:pic>
        <p:nvPicPr>
          <p:cNvPr id="364" name="image10.png"/>
          <p:cNvPicPr/>
          <p:nvPr/>
        </p:nvPicPr>
        <p:blipFill>
          <a:blip r:embed="rId2">
            <a:extLst/>
          </a:blip>
          <a:stretch>
            <a:fillRect/>
          </a:stretch>
        </p:blipFill>
        <p:spPr>
          <a:xfrm>
            <a:off x="1097862" y="-109456"/>
            <a:ext cx="6948276" cy="1056053"/>
          </a:xfrm>
          <a:prstGeom prst="rect">
            <a:avLst/>
          </a:prstGeom>
          <a:ln w="12700">
            <a:miter lim="400000"/>
          </a:ln>
        </p:spPr>
      </p:pic>
      <p:grpSp>
        <p:nvGrpSpPr>
          <p:cNvPr id="367" name="Group 367"/>
          <p:cNvGrpSpPr/>
          <p:nvPr/>
        </p:nvGrpSpPr>
        <p:grpSpPr>
          <a:xfrm>
            <a:off x="872840" y="64370"/>
            <a:ext cx="7137581" cy="991763"/>
            <a:chOff x="0" y="0"/>
            <a:chExt cx="13535381" cy="1880731"/>
          </a:xfrm>
        </p:grpSpPr>
        <p:pic>
          <p:nvPicPr>
            <p:cNvPr id="365" name="image11.png"/>
            <p:cNvPicPr/>
            <p:nvPr/>
          </p:nvPicPr>
          <p:blipFill>
            <a:blip r:embed="rId3">
              <a:extLst/>
            </a:blip>
            <a:stretch>
              <a:fillRect/>
            </a:stretch>
          </p:blipFill>
          <p:spPr>
            <a:xfrm>
              <a:off x="0" y="0"/>
              <a:ext cx="13535381" cy="1880731"/>
            </a:xfrm>
            <a:prstGeom prst="rect">
              <a:avLst/>
            </a:prstGeom>
            <a:ln w="12700" cap="flat">
              <a:noFill/>
              <a:miter lim="400000"/>
            </a:ln>
            <a:effectLst/>
          </p:spPr>
        </p:pic>
        <p:sp>
          <p:nvSpPr>
            <p:cNvPr id="366" name="Shape 366"/>
            <p:cNvSpPr/>
            <p:nvPr/>
          </p:nvSpPr>
          <p:spPr>
            <a:xfrm>
              <a:off x="512514" y="504970"/>
              <a:ext cx="13004804" cy="2769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defTabSz="914400">
                <a:defRPr sz="5000" b="1">
                  <a:solidFill>
                    <a:srgbClr val="FFFFFF"/>
                  </a:solidFill>
                  <a:latin typeface="Arial"/>
                  <a:ea typeface="Arial"/>
                  <a:cs typeface="Arial"/>
                  <a:sym typeface="Arial"/>
                </a:defRPr>
              </a:lvl1pPr>
            </a:lstStyle>
            <a:p>
              <a:pPr algn="ctr">
                <a:defRPr sz="1800" b="0">
                  <a:solidFill>
                    <a:srgbClr val="000000"/>
                  </a:solidFill>
                </a:defRPr>
              </a:pPr>
              <a:r>
                <a:rPr sz="949" b="0" kern="0">
                  <a:solidFill>
                    <a:srgbClr val="000000"/>
                  </a:solidFill>
                </a:rPr>
                <a:t>Youngstown State University</a:t>
              </a:r>
            </a:p>
          </p:txBody>
        </p:sp>
      </p:grpSp>
    </p:spTree>
    <p:extLst>
      <p:ext uri="{BB962C8B-B14F-4D97-AF65-F5344CB8AC3E}">
        <p14:creationId xmlns:p14="http://schemas.microsoft.com/office/powerpoint/2010/main" val="418621171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age7.jpeg"/>
          <p:cNvPicPr/>
          <p:nvPr/>
        </p:nvPicPr>
        <p:blipFill>
          <a:blip r:embed="rId3">
            <a:extLst/>
          </a:blip>
          <a:stretch>
            <a:fillRect/>
          </a:stretch>
        </p:blipFill>
        <p:spPr>
          <a:xfrm>
            <a:off x="3140245" y="285820"/>
            <a:ext cx="4784453" cy="4495197"/>
          </a:xfrm>
          <a:prstGeom prst="rect">
            <a:avLst/>
          </a:prstGeom>
          <a:ln w="12700">
            <a:miter lim="400000"/>
          </a:ln>
        </p:spPr>
      </p:pic>
      <p:sp>
        <p:nvSpPr>
          <p:cNvPr id="370" name="Shape 370"/>
          <p:cNvSpPr/>
          <p:nvPr/>
        </p:nvSpPr>
        <p:spPr>
          <a:xfrm>
            <a:off x="1371696" y="342968"/>
            <a:ext cx="2269741" cy="1460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defRPr sz="3800" b="1">
                <a:solidFill>
                  <a:srgbClr val="003399"/>
                </a:solidFill>
                <a:latin typeface="Arial"/>
                <a:ea typeface="Arial"/>
                <a:cs typeface="Arial"/>
                <a:sym typeface="Arial"/>
              </a:defRPr>
            </a:lvl1pPr>
          </a:lstStyle>
          <a:p>
            <a:pPr>
              <a:defRPr sz="1800" b="0">
                <a:solidFill>
                  <a:srgbClr val="000000"/>
                </a:solidFill>
              </a:defRPr>
            </a:pPr>
            <a:r>
              <a:rPr sz="949" b="0" kern="0">
                <a:solidFill>
                  <a:srgbClr val="000000"/>
                </a:solidFill>
              </a:rPr>
              <a:t>Methodology: Innovation</a:t>
            </a:r>
          </a:p>
        </p:txBody>
      </p:sp>
      <p:sp>
        <p:nvSpPr>
          <p:cNvPr id="371" name="Shape 371"/>
          <p:cNvSpPr/>
          <p:nvPr/>
        </p:nvSpPr>
        <p:spPr>
          <a:xfrm>
            <a:off x="1143105" y="77"/>
            <a:ext cx="6857791" cy="165096"/>
          </a:xfrm>
          <a:prstGeom prst="rect">
            <a:avLst/>
          </a:prstGeom>
          <a:solidFill>
            <a:srgbClr val="FFC000"/>
          </a:solidFill>
          <a:ln w="12700">
            <a:miter lim="400000"/>
          </a:ln>
          <a:effectLst>
            <a:outerShdw blurRad="63500" dist="50800" dir="5400000" rotWithShape="0">
              <a:srgbClr val="000000">
                <a:alpha val="40000"/>
              </a:srgbClr>
            </a:outerShdw>
          </a:effectLst>
        </p:spPr>
        <p:txBody>
          <a:bodyPr lIns="34287" tIns="34287" rIns="34287" bIns="34287" anchor="ctr"/>
          <a:lstStyle/>
          <a:p>
            <a:pPr algn="ctr" defTabSz="684552">
              <a:defRPr sz="1400" b="1">
                <a:solidFill>
                  <a:srgbClr val="FFFFFF"/>
                </a:solidFill>
                <a:latin typeface="Helvetica"/>
                <a:ea typeface="Helvetica"/>
                <a:cs typeface="Helvetica"/>
                <a:sym typeface="Helvetica"/>
              </a:defRPr>
            </a:pPr>
            <a:endParaRPr sz="738" b="1" kern="0">
              <a:solidFill>
                <a:srgbClr val="FFFFFF"/>
              </a:solidFill>
              <a:latin typeface="Helvetica"/>
              <a:ea typeface="Helvetica"/>
              <a:cs typeface="Helvetica"/>
              <a:sym typeface="Helvetica"/>
            </a:endParaRPr>
          </a:p>
        </p:txBody>
      </p:sp>
    </p:spTree>
    <p:extLst>
      <p:ext uri="{BB962C8B-B14F-4D97-AF65-F5344CB8AC3E}">
        <p14:creationId xmlns:p14="http://schemas.microsoft.com/office/powerpoint/2010/main" val="325384274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image36.jpeg"/>
          <p:cNvPicPr/>
          <p:nvPr/>
        </p:nvPicPr>
        <p:blipFill>
          <a:blip r:embed="rId3">
            <a:extLst/>
          </a:blip>
          <a:stretch>
            <a:fillRect/>
          </a:stretch>
        </p:blipFill>
        <p:spPr>
          <a:xfrm>
            <a:off x="4773527" y="883741"/>
            <a:ext cx="3227369" cy="3028858"/>
          </a:xfrm>
          <a:prstGeom prst="rect">
            <a:avLst/>
          </a:prstGeom>
          <a:ln w="12700">
            <a:miter lim="400000"/>
          </a:ln>
        </p:spPr>
      </p:pic>
      <p:sp>
        <p:nvSpPr>
          <p:cNvPr id="376" name="Shape 376"/>
          <p:cNvSpPr/>
          <p:nvPr/>
        </p:nvSpPr>
        <p:spPr>
          <a:xfrm>
            <a:off x="1371697" y="1028747"/>
            <a:ext cx="4401608" cy="31257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defTabSz="684552">
              <a:lnSpc>
                <a:spcPct val="90000"/>
              </a:lnSpc>
              <a:defRPr sz="1800"/>
            </a:pPr>
            <a:r>
              <a:rPr sz="3586" b="1" kern="0">
                <a:solidFill>
                  <a:srgbClr val="669900"/>
                </a:solidFill>
                <a:latin typeface="Helvetica"/>
                <a:ea typeface="Helvetica"/>
                <a:cs typeface="Helvetica"/>
                <a:sym typeface="Helvetica"/>
              </a:rPr>
              <a:t>“Innovators are </a:t>
            </a:r>
          </a:p>
          <a:p>
            <a:pPr algn="ctr" defTabSz="684552">
              <a:lnSpc>
                <a:spcPct val="90000"/>
              </a:lnSpc>
              <a:defRPr sz="1800"/>
            </a:pPr>
            <a:r>
              <a:rPr sz="3586" b="1" kern="0">
                <a:solidFill>
                  <a:srgbClr val="669900"/>
                </a:solidFill>
                <a:latin typeface="Helvetica"/>
                <a:ea typeface="Helvetica"/>
                <a:cs typeface="Helvetica"/>
                <a:sym typeface="Helvetica"/>
              </a:rPr>
              <a:t>often not the </a:t>
            </a:r>
          </a:p>
          <a:p>
            <a:pPr algn="ctr" defTabSz="684552">
              <a:lnSpc>
                <a:spcPct val="90000"/>
              </a:lnSpc>
              <a:defRPr sz="1800"/>
            </a:pPr>
            <a:r>
              <a:rPr sz="3586" b="1" kern="0">
                <a:solidFill>
                  <a:srgbClr val="669900"/>
                </a:solidFill>
                <a:latin typeface="Helvetica"/>
                <a:ea typeface="Helvetica"/>
                <a:cs typeface="Helvetica"/>
                <a:sym typeface="Helvetica"/>
              </a:rPr>
              <a:t>principal agents   </a:t>
            </a:r>
          </a:p>
          <a:p>
            <a:pPr algn="ctr" defTabSz="684552">
              <a:lnSpc>
                <a:spcPct val="90000"/>
              </a:lnSpc>
              <a:defRPr sz="1800"/>
            </a:pPr>
            <a:r>
              <a:rPr sz="3586" b="1" kern="0">
                <a:solidFill>
                  <a:srgbClr val="669900"/>
                </a:solidFill>
                <a:latin typeface="Helvetica"/>
                <a:ea typeface="Helvetica"/>
                <a:cs typeface="Helvetica"/>
                <a:sym typeface="Helvetica"/>
              </a:rPr>
              <a:t>of change; early adapters are.”</a:t>
            </a:r>
          </a:p>
          <a:p>
            <a:pPr algn="ctr" defTabSz="684552">
              <a:lnSpc>
                <a:spcPct val="90000"/>
              </a:lnSpc>
              <a:defRPr sz="1800"/>
            </a:pPr>
            <a:endParaRPr sz="1793" kern="0">
              <a:solidFill>
                <a:srgbClr val="000066"/>
              </a:solidFill>
              <a:latin typeface="Helvetica"/>
              <a:ea typeface="Helvetica"/>
              <a:cs typeface="Helvetica"/>
              <a:sym typeface="Helvetica"/>
            </a:endParaRPr>
          </a:p>
          <a:p>
            <a:pPr indent="1294977" defTabSz="684552">
              <a:lnSpc>
                <a:spcPct val="90000"/>
              </a:lnSpc>
              <a:defRPr sz="1800"/>
            </a:pPr>
            <a:r>
              <a:rPr sz="2847" kern="0">
                <a:solidFill>
                  <a:srgbClr val="336600"/>
                </a:solidFill>
                <a:latin typeface="Helvetica"/>
                <a:ea typeface="Helvetica"/>
                <a:cs typeface="Helvetica"/>
                <a:sym typeface="Helvetica"/>
              </a:rPr>
              <a:t>	</a:t>
            </a:r>
            <a:r>
              <a:rPr sz="1793" kern="0">
                <a:solidFill>
                  <a:sysClr val="windowText" lastClr="000000"/>
                </a:solidFill>
                <a:latin typeface="Helvetica"/>
                <a:ea typeface="Helvetica"/>
                <a:cs typeface="Helvetica"/>
                <a:sym typeface="Helvetica"/>
              </a:rPr>
              <a:t>–Michael Fairbanks</a:t>
            </a:r>
          </a:p>
        </p:txBody>
      </p:sp>
      <p:sp>
        <p:nvSpPr>
          <p:cNvPr id="377" name="Shape 377"/>
          <p:cNvSpPr/>
          <p:nvPr/>
        </p:nvSpPr>
        <p:spPr>
          <a:xfrm>
            <a:off x="1143105" y="78"/>
            <a:ext cx="6857791" cy="342890"/>
          </a:xfrm>
          <a:prstGeom prst="rect">
            <a:avLst/>
          </a:prstGeom>
          <a:solidFill>
            <a:srgbClr val="669900"/>
          </a:solidFill>
          <a:ln w="12700">
            <a:miter lim="400000"/>
          </a:ln>
          <a:effectLst>
            <a:outerShdw blurRad="63500" dist="50800" dir="5400000" rotWithShape="0">
              <a:srgbClr val="000000">
                <a:alpha val="40000"/>
              </a:srgbClr>
            </a:outerShdw>
          </a:effectLst>
        </p:spPr>
        <p:txBody>
          <a:bodyPr lIns="34287" tIns="34287" rIns="34287" bIns="34287" anchor="ctr"/>
          <a:lstStyle/>
          <a:p>
            <a:pPr algn="ctr" defTabSz="684552">
              <a:defRPr sz="1400" b="1">
                <a:solidFill>
                  <a:srgbClr val="FFFFFF"/>
                </a:solidFill>
                <a:latin typeface="Helvetica"/>
                <a:ea typeface="Helvetica"/>
                <a:cs typeface="Helvetica"/>
                <a:sym typeface="Helvetica"/>
              </a:defRPr>
            </a:pPr>
            <a:endParaRPr sz="738" b="1" kern="0">
              <a:solidFill>
                <a:srgbClr val="FFFFFF"/>
              </a:solidFill>
              <a:latin typeface="Helvetica"/>
              <a:ea typeface="Helvetica"/>
              <a:cs typeface="Helvetica"/>
              <a:sym typeface="Helvetica"/>
            </a:endParaRPr>
          </a:p>
        </p:txBody>
      </p:sp>
    </p:spTree>
    <p:extLst>
      <p:ext uri="{BB962C8B-B14F-4D97-AF65-F5344CB8AC3E}">
        <p14:creationId xmlns:p14="http://schemas.microsoft.com/office/powerpoint/2010/main" val="21226067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p:cNvSpPr>
          <p:nvPr>
            <p:ph type="title"/>
          </p:nvPr>
        </p:nvSpPr>
        <p:spPr>
          <a:xfrm>
            <a:off x="1485994" y="206051"/>
            <a:ext cx="6172013" cy="857224"/>
          </a:xfrm>
          <a:prstGeom prst="rect">
            <a:avLst/>
          </a:prstGeom>
        </p:spPr>
        <p:txBody>
          <a:bodyPr lIns="24109" tIns="24109" rIns="24109" bIns="24109" anchor="ctr">
            <a:normAutofit/>
          </a:bodyPr>
          <a:lstStyle/>
          <a:p>
            <a:pPr defTabSz="397731">
              <a:defRPr sz="1800"/>
            </a:pPr>
            <a:r>
              <a:rPr sz="1865">
                <a:solidFill>
                  <a:srgbClr val="003399"/>
                </a:solidFill>
                <a:uFill>
                  <a:solidFill>
                    <a:srgbClr val="003399"/>
                  </a:solidFill>
                </a:uFill>
                <a:latin typeface="Arial"/>
                <a:ea typeface="Arial"/>
                <a:cs typeface="Arial"/>
                <a:sym typeface="Arial"/>
              </a:rPr>
              <a:t>Bridges Steering Committees</a:t>
            </a:r>
          </a:p>
          <a:p>
            <a:pPr defTabSz="397731">
              <a:defRPr sz="1800"/>
            </a:pPr>
            <a:endParaRPr sz="1865">
              <a:solidFill>
                <a:srgbClr val="003399"/>
              </a:solidFill>
              <a:uFill>
                <a:solidFill>
                  <a:srgbClr val="003399"/>
                </a:solidFill>
              </a:uFill>
              <a:latin typeface="Arial"/>
              <a:ea typeface="Arial"/>
              <a:cs typeface="Arial"/>
              <a:sym typeface="Arial"/>
            </a:endParaRPr>
          </a:p>
        </p:txBody>
      </p:sp>
      <p:pic>
        <p:nvPicPr>
          <p:cNvPr id="382" name="image.jpg"/>
          <p:cNvPicPr/>
          <p:nvPr/>
        </p:nvPicPr>
        <p:blipFill>
          <a:blip r:embed="rId2">
            <a:extLst/>
          </a:blip>
          <a:stretch>
            <a:fillRect/>
          </a:stretch>
        </p:blipFill>
        <p:spPr>
          <a:xfrm>
            <a:off x="3007566" y="914450"/>
            <a:ext cx="3564623" cy="3680110"/>
          </a:xfrm>
          <a:prstGeom prst="rect">
            <a:avLst/>
          </a:prstGeom>
          <a:ln w="12700">
            <a:miter lim="400000"/>
          </a:ln>
        </p:spPr>
      </p:pic>
      <p:sp>
        <p:nvSpPr>
          <p:cNvPr id="383" name="Shape 383"/>
          <p:cNvSpPr>
            <a:spLocks noGrp="1"/>
          </p:cNvSpPr>
          <p:nvPr>
            <p:ph type="sldNum" sz="quarter" idx="4294967295"/>
          </p:nvPr>
        </p:nvSpPr>
        <p:spPr>
          <a:xfrm>
            <a:off x="6057855" y="4683854"/>
            <a:ext cx="1600152" cy="194758"/>
          </a:xfrm>
          <a:prstGeom prst="rect">
            <a:avLst/>
          </a:prstGeom>
          <a:extLst>
            <a:ext uri="{C572A759-6A51-4108-AA02-DFA0A04FC94B}">
              <ma14:wrappingTextBoxFlag xmlns:ma14="http://schemas.microsoft.com/office/mac/drawingml/2011/main" xmlns="" val="1"/>
            </a:ext>
          </a:extLst>
        </p:spPr>
        <p:txBody>
          <a:bodyPr lIns="24109" tIns="24109" rIns="24109" bIns="24109">
            <a:spAutoFit/>
          </a:bodyPr>
          <a:lstStyle>
            <a:lvl1pPr algn="r" defTabSz="685743">
              <a:defRPr sz="949">
                <a:uFill>
                  <a:solidFill/>
                </a:uFill>
                <a:latin typeface="Arial"/>
                <a:ea typeface="Arial"/>
                <a:cs typeface="Arial"/>
                <a:sym typeface="Arial"/>
              </a:defRPr>
            </a:lvl1pPr>
          </a:lstStyle>
          <a:p>
            <a:pPr>
              <a:defRPr>
                <a:uFillTx/>
              </a:defRPr>
            </a:pPr>
            <a:fld id="{86CB4B4D-7CA3-9044-876B-883B54F8677D}" type="slidenum">
              <a:rPr/>
              <a:pPr>
                <a:defRPr>
                  <a:uFillTx/>
                </a:defRPr>
              </a:pPr>
              <a:t>69</a:t>
            </a:fld>
            <a:endParaRPr/>
          </a:p>
        </p:txBody>
      </p:sp>
    </p:spTree>
    <p:extLst>
      <p:ext uri="{BB962C8B-B14F-4D97-AF65-F5344CB8AC3E}">
        <p14:creationId xmlns:p14="http://schemas.microsoft.com/office/powerpoint/2010/main" val="33733552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Task</a:t>
            </a:r>
            <a:endParaRPr lang="en-US" dirty="0"/>
          </a:p>
        </p:txBody>
      </p:sp>
      <p:sp>
        <p:nvSpPr>
          <p:cNvPr id="3" name="Content Placeholder 2"/>
          <p:cNvSpPr>
            <a:spLocks noGrp="1"/>
          </p:cNvSpPr>
          <p:nvPr>
            <p:ph idx="1"/>
          </p:nvPr>
        </p:nvSpPr>
        <p:spPr/>
        <p:txBody>
          <a:bodyPr/>
          <a:lstStyle/>
          <a:p>
            <a:r>
              <a:rPr lang="en-US" sz="2700" dirty="0"/>
              <a:t>Successfully provide for basic necessities and shelter during the course of four 15 minute “weeks” for your family.</a:t>
            </a:r>
          </a:p>
          <a:p>
            <a:pPr marL="0" indent="0">
              <a:buNone/>
            </a:pPr>
            <a:endParaRPr lang="en-US" dirty="0" smtClean="0"/>
          </a:p>
          <a:p>
            <a:endParaRPr lang="en-US" dirty="0"/>
          </a:p>
        </p:txBody>
      </p:sp>
    </p:spTree>
    <p:extLst>
      <p:ext uri="{BB962C8B-B14F-4D97-AF65-F5344CB8AC3E}">
        <p14:creationId xmlns:p14="http://schemas.microsoft.com/office/powerpoint/2010/main" val="2535170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p:nvPr/>
        </p:nvSpPr>
        <p:spPr>
          <a:xfrm>
            <a:off x="3922359" y="2730399"/>
            <a:ext cx="54164" cy="151498"/>
          </a:xfrm>
          <a:prstGeom prst="rect">
            <a:avLst/>
          </a:prstGeom>
          <a:ln w="12700">
            <a:miter lim="400000"/>
          </a:ln>
        </p:spPr>
        <p:txBody>
          <a:bodyPr wrap="none" lIns="26788" tIns="26788" rIns="26788" bIns="26788" anchor="ctr">
            <a:spAutoFit/>
          </a:bodyPr>
          <a:lstStyle/>
          <a:p>
            <a:pPr defTabSz="241082">
              <a:tabLst>
                <a:tab pos="187508" algn="l"/>
                <a:tab pos="375016" algn="l"/>
                <a:tab pos="562524" algn="l"/>
                <a:tab pos="750032" algn="l"/>
                <a:tab pos="937539" algn="l"/>
                <a:tab pos="1125047" algn="l"/>
                <a:tab pos="1312555" algn="l"/>
                <a:tab pos="1500063" algn="l"/>
                <a:tab pos="1687571" algn="l"/>
                <a:tab pos="1875079" algn="l"/>
                <a:tab pos="2062587" algn="l"/>
                <a:tab pos="2250095" algn="l"/>
              </a:tabLst>
              <a:defRPr sz="1200">
                <a:latin typeface="Helvetica"/>
                <a:ea typeface="Helvetica"/>
                <a:cs typeface="Helvetica"/>
                <a:sym typeface="Helvetica"/>
              </a:defRPr>
            </a:pPr>
            <a:endParaRPr sz="633" kern="0">
              <a:solidFill>
                <a:sysClr val="windowText" lastClr="000000"/>
              </a:solidFill>
              <a:latin typeface="Helvetica"/>
              <a:ea typeface="Helvetica"/>
              <a:cs typeface="Helvetica"/>
              <a:sym typeface="Helvetica"/>
            </a:endParaRPr>
          </a:p>
        </p:txBody>
      </p:sp>
      <p:pic>
        <p:nvPicPr>
          <p:cNvPr id="386" name="pasted-image.png"/>
          <p:cNvPicPr/>
          <p:nvPr/>
        </p:nvPicPr>
        <p:blipFill>
          <a:blip r:embed="rId2">
            <a:extLst/>
          </a:blip>
          <a:stretch>
            <a:fillRect/>
          </a:stretch>
        </p:blipFill>
        <p:spPr>
          <a:xfrm>
            <a:off x="2114426" y="765257"/>
            <a:ext cx="3823527" cy="3854081"/>
          </a:xfrm>
          <a:prstGeom prst="rect">
            <a:avLst/>
          </a:prstGeom>
          <a:ln w="12700">
            <a:miter lim="400000"/>
          </a:ln>
        </p:spPr>
      </p:pic>
      <p:sp>
        <p:nvSpPr>
          <p:cNvPr id="387" name="Shape 387"/>
          <p:cNvSpPr/>
          <p:nvPr/>
        </p:nvSpPr>
        <p:spPr>
          <a:xfrm>
            <a:off x="1728562" y="382185"/>
            <a:ext cx="4366709" cy="200165"/>
          </a:xfrm>
          <a:prstGeom prst="rect">
            <a:avLst/>
          </a:prstGeom>
          <a:ln w="12700">
            <a:miter lim="400000"/>
          </a:ln>
          <a:extLst>
            <a:ext uri="{C572A759-6A51-4108-AA02-DFA0A04FC94B}">
              <ma14:wrappingTextBoxFlag xmlns:ma14="http://schemas.microsoft.com/office/mac/drawingml/2011/main" xmlns="" val="1"/>
            </a:ext>
          </a:extLst>
        </p:spPr>
        <p:txBody>
          <a:bodyPr lIns="26788" tIns="26788" rIns="26788" bIns="26788" anchor="ctr">
            <a:spAutoFit/>
          </a:bodyPr>
          <a:lstStyle/>
          <a:p>
            <a:pPr algn="ctr" defTabSz="308049">
              <a:defRPr sz="1800"/>
            </a:pPr>
            <a:r>
              <a:rPr sz="949" kern="0">
                <a:solidFill>
                  <a:sysClr val="windowText" lastClr="000000"/>
                </a:solidFill>
                <a:sym typeface="Helvetica Light"/>
              </a:rPr>
              <a:t>National Bridges Community of Practice</a:t>
            </a:r>
          </a:p>
        </p:txBody>
      </p:sp>
    </p:spTree>
    <p:extLst>
      <p:ext uri="{BB962C8B-B14F-4D97-AF65-F5344CB8AC3E}">
        <p14:creationId xmlns:p14="http://schemas.microsoft.com/office/powerpoint/2010/main" val="32989684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age9.jpeg"/>
          <p:cNvPicPr/>
          <p:nvPr/>
        </p:nvPicPr>
        <p:blipFill>
          <a:blip r:embed="rId2">
            <a:extLst/>
          </a:blip>
          <a:stretch>
            <a:fillRect/>
          </a:stretch>
        </p:blipFill>
        <p:spPr>
          <a:xfrm rot="5400000">
            <a:off x="2611014" y="-70058"/>
            <a:ext cx="3974402" cy="5143344"/>
          </a:xfrm>
          <a:prstGeom prst="rect">
            <a:avLst/>
          </a:prstGeom>
          <a:ln>
            <a:solidFill>
              <a:srgbClr val="0070C0"/>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300508490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461665"/>
          </a:xfrm>
          <a:prstGeom prst="rect">
            <a:avLst/>
          </a:prstGeom>
          <a:noFill/>
        </p:spPr>
        <p:txBody>
          <a:bodyPr wrap="square" rtlCol="0">
            <a:spAutoFit/>
          </a:bodyPr>
          <a:lstStyle/>
          <a:p>
            <a:r>
              <a:rPr lang="en-US" sz="2400" b="1" dirty="0" smtClean="0">
                <a:solidFill>
                  <a:schemeClr val="bg1"/>
                </a:solidFill>
                <a:latin typeface="Century Gothic" pitchFamily="34" charset="0"/>
              </a:rPr>
              <a:t>Christina Fulsom</a:t>
            </a:r>
            <a:endParaRPr lang="en-US" sz="2400" b="1" dirty="0">
              <a:solidFill>
                <a:schemeClr val="bg1"/>
              </a:solidFill>
              <a:latin typeface="Century Gothic" pitchFamily="34" charset="0"/>
            </a:endParaRP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1270995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879" y="817676"/>
            <a:ext cx="8210550" cy="3263504"/>
          </a:xfrm>
        </p:spPr>
        <p:txBody>
          <a:bodyPr anchor="ctr"/>
          <a:lstStyle/>
          <a:p>
            <a:pPr marL="0" indent="0" algn="ctr">
              <a:buNone/>
            </a:pPr>
            <a:r>
              <a:rPr lang="en-US" sz="4400" dirty="0" smtClean="0">
                <a:solidFill>
                  <a:schemeClr val="bg1">
                    <a:lumMod val="50000"/>
                  </a:schemeClr>
                </a:solidFill>
                <a:hlinkClick r:id="rId3"/>
              </a:rPr>
              <a:t>EMPATHY</a:t>
            </a:r>
            <a:endParaRPr lang="en-US" sz="4400" dirty="0" smtClean="0">
              <a:solidFill>
                <a:schemeClr val="bg1">
                  <a:lumMod val="50000"/>
                </a:schemeClr>
              </a:solidFill>
            </a:endParaRPr>
          </a:p>
          <a:p>
            <a:pPr marL="0" indent="0" algn="ctr">
              <a:buNone/>
            </a:pPr>
            <a:endParaRPr lang="en-US" sz="4400" dirty="0">
              <a:solidFill>
                <a:schemeClr val="bg1">
                  <a:lumMod val="50000"/>
                </a:schemeClr>
              </a:solidFill>
            </a:endParaRPr>
          </a:p>
        </p:txBody>
      </p:sp>
    </p:spTree>
    <p:extLst>
      <p:ext uri="{BB962C8B-B14F-4D97-AF65-F5344CB8AC3E}">
        <p14:creationId xmlns:p14="http://schemas.microsoft.com/office/powerpoint/2010/main" val="5340753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879" y="817676"/>
            <a:ext cx="8210550" cy="3263504"/>
          </a:xfrm>
        </p:spPr>
        <p:txBody>
          <a:bodyPr anchor="ctr"/>
          <a:lstStyle/>
          <a:p>
            <a:pPr marL="0" indent="0" algn="ctr">
              <a:buNone/>
            </a:pPr>
            <a:r>
              <a:rPr lang="en-US" sz="4400" dirty="0" smtClean="0">
                <a:solidFill>
                  <a:schemeClr val="bg1">
                    <a:lumMod val="50000"/>
                  </a:schemeClr>
                </a:solidFill>
              </a:rPr>
              <a:t>WE ARE THEIR VOICE!</a:t>
            </a:r>
          </a:p>
          <a:p>
            <a:endParaRPr lang="en-US" dirty="0"/>
          </a:p>
        </p:txBody>
      </p:sp>
    </p:spTree>
    <p:extLst>
      <p:ext uri="{BB962C8B-B14F-4D97-AF65-F5344CB8AC3E}">
        <p14:creationId xmlns:p14="http://schemas.microsoft.com/office/powerpoint/2010/main" val="1298966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879" y="817676"/>
            <a:ext cx="8210550" cy="3263504"/>
          </a:xfrm>
        </p:spPr>
        <p:txBody>
          <a:bodyPr anchor="ctr"/>
          <a:lstStyle/>
          <a:p>
            <a:pPr marL="0" indent="0" algn="ctr">
              <a:buNone/>
            </a:pPr>
            <a:r>
              <a:rPr lang="en-US" sz="4400" dirty="0" smtClean="0">
                <a:solidFill>
                  <a:schemeClr val="bg1">
                    <a:lumMod val="50000"/>
                  </a:schemeClr>
                </a:solidFill>
              </a:rPr>
              <a:t>EAST TEXAS IS WHAT WE MAKE IT!</a:t>
            </a:r>
          </a:p>
          <a:p>
            <a:endParaRPr lang="en-US" dirty="0"/>
          </a:p>
        </p:txBody>
      </p:sp>
    </p:spTree>
    <p:extLst>
      <p:ext uri="{BB962C8B-B14F-4D97-AF65-F5344CB8AC3E}">
        <p14:creationId xmlns:p14="http://schemas.microsoft.com/office/powerpoint/2010/main" val="2379292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830997"/>
          </a:xfrm>
          <a:prstGeom prst="rect">
            <a:avLst/>
          </a:prstGeom>
          <a:noFill/>
        </p:spPr>
        <p:txBody>
          <a:bodyPr wrap="square" rtlCol="0">
            <a:spAutoFit/>
          </a:bodyPr>
          <a:lstStyle/>
          <a:p>
            <a:r>
              <a:rPr lang="en-US" sz="2400" b="1" dirty="0" smtClean="0">
                <a:solidFill>
                  <a:schemeClr val="bg1"/>
                </a:solidFill>
                <a:latin typeface="Century Gothic" pitchFamily="34" charset="0"/>
              </a:rPr>
              <a:t>FIND HELP</a:t>
            </a:r>
          </a:p>
          <a:p>
            <a:r>
              <a:rPr lang="en-US" sz="2400" b="1" dirty="0" smtClean="0">
                <a:solidFill>
                  <a:schemeClr val="bg1"/>
                </a:solidFill>
                <a:latin typeface="Century Gothic" pitchFamily="34" charset="0"/>
              </a:rPr>
              <a:t>Charlotte Tharp</a:t>
            </a:r>
            <a:endParaRPr lang="en-US" sz="2400" b="1" dirty="0">
              <a:solidFill>
                <a:schemeClr val="bg1"/>
              </a:solidFill>
              <a:latin typeface="Century Gothic" pitchFamily="34" charset="0"/>
            </a:endParaRP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4024087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Help Activity</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Part One:</a:t>
            </a:r>
          </a:p>
          <a:p>
            <a:pPr lvl="1"/>
            <a:r>
              <a:rPr lang="en-US" b="1" dirty="0" smtClean="0"/>
              <a:t>Choose one of the pieces of the puzzle on your table.</a:t>
            </a:r>
          </a:p>
          <a:p>
            <a:pPr lvl="1"/>
            <a:r>
              <a:rPr lang="en-US" b="1" dirty="0" smtClean="0"/>
              <a:t>Identify the name of the person </a:t>
            </a:r>
            <a:r>
              <a:rPr lang="en-US" b="1" dirty="0" smtClean="0"/>
              <a:t>represented.</a:t>
            </a:r>
            <a:endParaRPr lang="en-US" b="1" dirty="0" smtClean="0"/>
          </a:p>
          <a:p>
            <a:pPr lvl="1"/>
            <a:r>
              <a:rPr lang="en-US" b="1" dirty="0" smtClean="0"/>
              <a:t>Find the corresponding name of the person on the activity handout.</a:t>
            </a:r>
          </a:p>
          <a:p>
            <a:pPr lvl="1"/>
            <a:r>
              <a:rPr lang="en-US" b="1" dirty="0"/>
              <a:t>R</a:t>
            </a:r>
            <a:r>
              <a:rPr lang="en-US" b="1" dirty="0" smtClean="0"/>
              <a:t>ead the scenario of the person you represent.</a:t>
            </a:r>
          </a:p>
          <a:p>
            <a:pPr lvl="1"/>
            <a:r>
              <a:rPr lang="en-US" b="1" dirty="0" smtClean="0"/>
              <a:t>Identify the name of the service provider that will assist with your scenario.</a:t>
            </a:r>
            <a:endParaRPr lang="en-US" b="1" dirty="0" smtClean="0"/>
          </a:p>
          <a:p>
            <a:pPr lvl="1"/>
            <a:r>
              <a:rPr lang="en-US" b="1" dirty="0" smtClean="0"/>
              <a:t>Proceed to the </a:t>
            </a:r>
            <a:r>
              <a:rPr lang="en-US" b="1" dirty="0" smtClean="0"/>
              <a:t>corresponding service provider identified in the handout.</a:t>
            </a:r>
            <a:endParaRPr lang="en-US" b="1" dirty="0" smtClean="0"/>
          </a:p>
          <a:p>
            <a:endParaRPr lang="en-US" b="1" dirty="0"/>
          </a:p>
          <a:p>
            <a:pPr marL="0" indent="0">
              <a:buNone/>
            </a:pPr>
            <a:r>
              <a:rPr lang="en-US" dirty="0" smtClean="0"/>
              <a:t>Part Two:</a:t>
            </a:r>
          </a:p>
          <a:p>
            <a:pPr lvl="1"/>
            <a:r>
              <a:rPr lang="en-US" sz="2100" dirty="0"/>
              <a:t>Return to your table and in round-robin fashion share the information you obtained from the service provider that would assist your person.</a:t>
            </a:r>
          </a:p>
          <a:p>
            <a:pPr lvl="1"/>
            <a:r>
              <a:rPr lang="en-US" sz="2100" dirty="0"/>
              <a:t>When everyone has shared, keep your puzzle piece as a reminder of how help is available in our community.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302258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830997"/>
          </a:xfrm>
          <a:prstGeom prst="rect">
            <a:avLst/>
          </a:prstGeom>
          <a:noFill/>
        </p:spPr>
        <p:txBody>
          <a:bodyPr wrap="square" rtlCol="0">
            <a:spAutoFit/>
          </a:bodyPr>
          <a:lstStyle/>
          <a:p>
            <a:r>
              <a:rPr lang="en-US" sz="2400" b="1" dirty="0" smtClean="0">
                <a:solidFill>
                  <a:schemeClr val="bg1"/>
                </a:solidFill>
                <a:latin typeface="Century Gothic" pitchFamily="34" charset="0"/>
              </a:rPr>
              <a:t>Partnership 4 Education</a:t>
            </a:r>
            <a:endParaRPr lang="en-US" sz="2400" b="1" dirty="0">
              <a:solidFill>
                <a:schemeClr val="bg1"/>
              </a:solidFill>
              <a:latin typeface="Century Gothic" pitchFamily="34" charset="0"/>
            </a:endParaRPr>
          </a:p>
          <a:p>
            <a:r>
              <a:rPr lang="en-US" sz="2400" b="1" dirty="0" smtClean="0">
                <a:solidFill>
                  <a:schemeClr val="bg1"/>
                </a:solidFill>
                <a:latin typeface="Century Gothic" pitchFamily="34" charset="0"/>
              </a:rPr>
              <a:t>Christi Khalaf, Tyler Area Business Education Council</a:t>
            </a:r>
            <a:endParaRPr lang="en-US" sz="2400" b="1" dirty="0">
              <a:solidFill>
                <a:schemeClr val="bg1"/>
              </a:solidFill>
              <a:latin typeface="Century Gothic" pitchFamily="34" charset="0"/>
            </a:endParaRP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41119932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750" y="2971800"/>
            <a:ext cx="6286500" cy="2000250"/>
          </a:xfrm>
        </p:spPr>
        <p:txBody>
          <a:bodyPr>
            <a:normAutofit/>
          </a:bodyPr>
          <a:lstStyle/>
          <a:p>
            <a:r>
              <a:rPr lang="en-US" sz="2325" b="1" i="1" dirty="0">
                <a:latin typeface="Cambria" pitchFamily="18" charset="0"/>
              </a:rPr>
              <a:t/>
            </a:r>
            <a:br>
              <a:rPr lang="en-US" sz="2325" b="1" i="1" dirty="0">
                <a:latin typeface="Cambria" pitchFamily="18" charset="0"/>
              </a:rPr>
            </a:br>
            <a:r>
              <a:rPr lang="en-US" sz="2325" b="1" i="1" dirty="0">
                <a:latin typeface="Cambria" pitchFamily="18" charset="0"/>
              </a:rPr>
              <a:t>Cost of Poverty Convening</a:t>
            </a:r>
          </a:p>
          <a:p>
            <a:r>
              <a:rPr lang="en-US" sz="2325" b="1" i="1" dirty="0">
                <a:latin typeface="Cambria" pitchFamily="18" charset="0"/>
              </a:rPr>
              <a:t>December 12, 2014</a:t>
            </a:r>
          </a:p>
          <a:p>
            <a:endParaRPr lang="en-US" sz="1800" b="1" i="1" dirty="0">
              <a:latin typeface="Cambria" pitchFamily="18" charset="0"/>
            </a:endParaRPr>
          </a:p>
          <a:p>
            <a:r>
              <a:rPr lang="en-US" sz="1800" b="1" i="1" dirty="0">
                <a:latin typeface="Cambria" pitchFamily="18" charset="0"/>
              </a:rPr>
              <a:t>“Connecting Education and Economic Development”</a:t>
            </a:r>
          </a:p>
          <a:p>
            <a:endParaRPr lang="en-US" sz="3000" b="1" dirty="0">
              <a:latin typeface="Cambria" pitchFamily="18" charset="0"/>
            </a:endParaRPr>
          </a:p>
        </p:txBody>
      </p:sp>
      <p:sp>
        <p:nvSpPr>
          <p:cNvPr id="20489" name="Rectangle 9"/>
          <p:cNvSpPr>
            <a:spLocks noChangeArrowheads="1"/>
          </p:cNvSpPr>
          <p:nvPr/>
        </p:nvSpPr>
        <p:spPr bwMode="auto">
          <a:xfrm>
            <a:off x="1143000" y="739089"/>
            <a:ext cx="266740" cy="2077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ea typeface="Calibri" pitchFamily="34" charset="0"/>
                <a:cs typeface="Times New Roman" pitchFamily="18" charset="0"/>
              </a:rPr>
              <a:t>    </a:t>
            </a:r>
            <a:endParaRPr lang="en-US" sz="1350" dirty="0">
              <a:solidFill>
                <a:prstClr val="black"/>
              </a:solidFill>
              <a:latin typeface="Arial" pitchFamily="34" charset="0"/>
            </a:endParaRPr>
          </a:p>
        </p:txBody>
      </p:sp>
      <p:sp>
        <p:nvSpPr>
          <p:cNvPr id="20490" name="Rectangle 10"/>
          <p:cNvSpPr>
            <a:spLocks noChangeArrowheads="1"/>
          </p:cNvSpPr>
          <p:nvPr/>
        </p:nvSpPr>
        <p:spPr bwMode="auto">
          <a:xfrm>
            <a:off x="1143001" y="1239152"/>
            <a:ext cx="394980" cy="2077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ea typeface="Calibri" pitchFamily="34" charset="0"/>
                <a:cs typeface="Times New Roman" pitchFamily="18" charset="0"/>
              </a:rPr>
              <a:t>        </a:t>
            </a:r>
            <a:endParaRPr lang="en-US" sz="1350" dirty="0">
              <a:solidFill>
                <a:prstClr val="black"/>
              </a:solidFill>
              <a:latin typeface="Arial" pitchFamily="34" charset="0"/>
            </a:endParaRPr>
          </a:p>
        </p:txBody>
      </p:sp>
      <p:sp>
        <p:nvSpPr>
          <p:cNvPr id="20491" name="Rectangle 11"/>
          <p:cNvSpPr>
            <a:spLocks noChangeArrowheads="1"/>
          </p:cNvSpPr>
          <p:nvPr/>
        </p:nvSpPr>
        <p:spPr bwMode="auto">
          <a:xfrm>
            <a:off x="1143000" y="1674921"/>
            <a:ext cx="298800" cy="2077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ea typeface="Calibri" pitchFamily="34" charset="0"/>
                <a:cs typeface="Times New Roman" pitchFamily="18" charset="0"/>
              </a:rPr>
              <a:t>     </a:t>
            </a:r>
            <a:endParaRPr lang="en-US" sz="1350" dirty="0">
              <a:solidFill>
                <a:prstClr val="black"/>
              </a:solidFill>
              <a:latin typeface="Arial" pitchFamily="34" charset="0"/>
            </a:endParaRPr>
          </a:p>
        </p:txBody>
      </p:sp>
      <p:sp>
        <p:nvSpPr>
          <p:cNvPr id="20492" name="Rectangle 12"/>
          <p:cNvSpPr>
            <a:spLocks noChangeArrowheads="1"/>
          </p:cNvSpPr>
          <p:nvPr/>
        </p:nvSpPr>
        <p:spPr bwMode="auto">
          <a:xfrm>
            <a:off x="1143000" y="2082114"/>
            <a:ext cx="202620" cy="2077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ea typeface="Calibri" pitchFamily="34" charset="0"/>
                <a:cs typeface="Times New Roman" pitchFamily="18" charset="0"/>
              </a:rPr>
              <a:t>  </a:t>
            </a:r>
            <a:endParaRPr lang="en-US" sz="1350" dirty="0">
              <a:solidFill>
                <a:prstClr val="black"/>
              </a:solidFill>
              <a:latin typeface="Arial" pitchFamily="34" charset="0"/>
            </a:endParaRPr>
          </a:p>
        </p:txBody>
      </p:sp>
      <p:sp>
        <p:nvSpPr>
          <p:cNvPr id="20493" name="Rectangle 13"/>
          <p:cNvSpPr>
            <a:spLocks noChangeArrowheads="1"/>
          </p:cNvSpPr>
          <p:nvPr/>
        </p:nvSpPr>
        <p:spPr bwMode="auto">
          <a:xfrm>
            <a:off x="1143000" y="2546458"/>
            <a:ext cx="170560" cy="207749"/>
          </a:xfrm>
          <a:prstGeom prst="rect">
            <a:avLst/>
          </a:prstGeom>
          <a:noFill/>
          <a:ln w="9525">
            <a:noFill/>
            <a:miter lim="800000"/>
            <a:headEnd/>
            <a:tailEnd/>
          </a:ln>
          <a:effec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r>
              <a:rPr lang="en-US" sz="900" dirty="0">
                <a:solidFill>
                  <a:prstClr val="black"/>
                </a:solidFill>
                <a:latin typeface="Arial" pitchFamily="34" charset="0"/>
                <a:ea typeface="Calibri" pitchFamily="34" charset="0"/>
                <a:cs typeface="Times New Roman" pitchFamily="18" charset="0"/>
              </a:rPr>
              <a:t> </a:t>
            </a:r>
            <a:endParaRPr lang="en-US" sz="1350" dirty="0">
              <a:solidFill>
                <a:prstClr val="black"/>
              </a:solidFill>
              <a:latin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800350" y="628650"/>
            <a:ext cx="3257550" cy="2443164"/>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165251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p:txBody>
          <a:bodyPr/>
          <a:lstStyle/>
          <a:p>
            <a:r>
              <a:rPr lang="en-US" dirty="0" smtClean="0"/>
              <a:t>Each participant will experience the virtual realities of poverty for one month divided into four 15-minute weeks.</a:t>
            </a:r>
          </a:p>
          <a:p>
            <a:r>
              <a:rPr lang="en-US" dirty="0" smtClean="0"/>
              <a:t>Each family group has a packet to guide their actions during the simulation. The packet is placed under a designated chair. </a:t>
            </a:r>
          </a:p>
          <a:p>
            <a:pPr lvl="1"/>
            <a:r>
              <a:rPr lang="en-US" dirty="0" smtClean="0"/>
              <a:t>Do not open packet until instructed to do so by the facilitator</a:t>
            </a:r>
          </a:p>
          <a:p>
            <a:pPr lvl="1"/>
            <a:r>
              <a:rPr lang="en-US" dirty="0" smtClean="0"/>
              <a:t>Do not move chairs</a:t>
            </a:r>
          </a:p>
          <a:p>
            <a:r>
              <a:rPr lang="en-US" dirty="0" smtClean="0"/>
              <a:t>Tables in the perimeter represent community resources and services for families such as:</a:t>
            </a:r>
          </a:p>
          <a:p>
            <a:pPr lvl="1"/>
            <a:r>
              <a:rPr lang="en-US" dirty="0" smtClean="0"/>
              <a:t>Bank, super center, community action agency, employer, utility company pawn broker, grocery, social service agency, faith-based agency, payday and title load facility, mortgage company, school, community health center, and child care center.</a:t>
            </a:r>
          </a:p>
          <a:p>
            <a:endParaRPr lang="en-US" dirty="0"/>
          </a:p>
        </p:txBody>
      </p:sp>
    </p:spTree>
    <p:extLst>
      <p:ext uri="{BB962C8B-B14F-4D97-AF65-F5344CB8AC3E}">
        <p14:creationId xmlns:p14="http://schemas.microsoft.com/office/powerpoint/2010/main" val="25285613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43050" y="457200"/>
            <a:ext cx="6229350" cy="3657600"/>
          </a:xfrm>
        </p:spPr>
        <p:txBody>
          <a:bodyPr>
            <a:normAutofit/>
          </a:bodyPr>
          <a:lstStyle/>
          <a:p>
            <a:endParaRPr lang="en-US" sz="1800" dirty="0">
              <a:latin typeface="Cambria" pitchFamily="18" charset="0"/>
            </a:endParaRPr>
          </a:p>
          <a:p>
            <a:pPr lvl="1"/>
            <a:endParaRPr lang="en-US" sz="1500" dirty="0">
              <a:latin typeface="Cambria" pitchFamily="18" charset="0"/>
            </a:endParaRPr>
          </a:p>
        </p:txBody>
      </p:sp>
      <p:sp>
        <p:nvSpPr>
          <p:cNvPr id="6" name="Title 1"/>
          <p:cNvSpPr txBox="1">
            <a:spLocks/>
          </p:cNvSpPr>
          <p:nvPr/>
        </p:nvSpPr>
        <p:spPr>
          <a:xfrm>
            <a:off x="1600200" y="0"/>
            <a:ext cx="5829300" cy="628650"/>
          </a:xfrm>
          <a:prstGeom prst="rect">
            <a:avLst/>
          </a:prstGeom>
        </p:spPr>
        <p:txBody>
          <a:bodyPr bIns="68580" anchor="b" anchorCtr="0">
            <a:normAutofit/>
          </a:bodyPr>
          <a:lstStyle/>
          <a:p>
            <a:pPr algn="ctr">
              <a:spcBef>
                <a:spcPct val="0"/>
              </a:spcBef>
              <a:defRPr/>
            </a:pPr>
            <a:r>
              <a:rPr lang="en-US" sz="2400" b="1" dirty="0">
                <a:solidFill>
                  <a:srgbClr val="1F497D"/>
                </a:solidFill>
                <a:latin typeface="Cambria" pitchFamily="18" charset="0"/>
              </a:rPr>
              <a:t>Tyler Area Partnership 4 Education</a:t>
            </a:r>
          </a:p>
        </p:txBody>
      </p:sp>
      <p:pic>
        <p:nvPicPr>
          <p:cNvPr id="28" name="Picture 2" descr="http://i.forbesimg.com/media/lists/companies/brookshire-grocery_416x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769" r="-3846" b="34615"/>
          <a:stretch/>
        </p:blipFill>
        <p:spPr bwMode="auto">
          <a:xfrm>
            <a:off x="1526974" y="914400"/>
            <a:ext cx="12573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4" cstate="print"/>
          <a:srcRect r="5200" b="8400"/>
          <a:stretch/>
        </p:blipFill>
        <p:spPr>
          <a:xfrm>
            <a:off x="1578238" y="1485900"/>
            <a:ext cx="650612" cy="628650"/>
          </a:xfrm>
          <a:prstGeom prst="rect">
            <a:avLst/>
          </a:prstGeom>
        </p:spPr>
      </p:pic>
      <p:pic>
        <p:nvPicPr>
          <p:cNvPr id="46" name="Picture 4" descr="http://www.cityoftyler.org/Portals/0/Tyler-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4333" y="914400"/>
            <a:ext cx="2309217" cy="4286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ttp://www.hunter-homes.com/blog/wp-content/uploads/Trane-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9717" y="2124954"/>
            <a:ext cx="1283146" cy="4323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s://www.analystratings.net/logos/delek-us-hldg-inc-log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562" t="7948" r="16132" b="9490"/>
          <a:stretch/>
        </p:blipFill>
        <p:spPr bwMode="auto">
          <a:xfrm>
            <a:off x="5748464" y="857250"/>
            <a:ext cx="523096" cy="54177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8" cstate="print"/>
          <a:stretch>
            <a:fillRect/>
          </a:stretch>
        </p:blipFill>
        <p:spPr>
          <a:xfrm>
            <a:off x="3566914" y="1471251"/>
            <a:ext cx="1171649" cy="529000"/>
          </a:xfrm>
          <a:prstGeom prst="rect">
            <a:avLst/>
          </a:prstGeom>
        </p:spPr>
      </p:pic>
      <p:pic>
        <p:nvPicPr>
          <p:cNvPr id="55" name="Picture 54"/>
          <p:cNvPicPr>
            <a:picLocks noChangeAspect="1"/>
          </p:cNvPicPr>
          <p:nvPr/>
        </p:nvPicPr>
        <p:blipFill rotWithShape="1">
          <a:blip r:embed="rId9" cstate="print"/>
          <a:srcRect l="11224" t="12105" r="15306"/>
          <a:stretch/>
        </p:blipFill>
        <p:spPr>
          <a:xfrm>
            <a:off x="4109620" y="2615930"/>
            <a:ext cx="1084971" cy="629132"/>
          </a:xfrm>
          <a:prstGeom prst="rect">
            <a:avLst/>
          </a:prstGeom>
        </p:spPr>
      </p:pic>
      <p:pic>
        <p:nvPicPr>
          <p:cNvPr id="58" name="Picture 12" descr="http://www.tylertexas.com/files/34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57437" y="1503759"/>
            <a:ext cx="1071563" cy="6679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http://cdn.evbuc.com/images/9255349/19688892196/1/logo.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8882" r="51453" b="11118"/>
          <a:stretch/>
        </p:blipFill>
        <p:spPr bwMode="auto">
          <a:xfrm>
            <a:off x="1459040" y="3511803"/>
            <a:ext cx="982980" cy="7199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12" cstate="print"/>
          <a:stretch>
            <a:fillRect/>
          </a:stretch>
        </p:blipFill>
        <p:spPr>
          <a:xfrm>
            <a:off x="6621922" y="1028701"/>
            <a:ext cx="1028700" cy="378619"/>
          </a:xfrm>
          <a:prstGeom prst="rect">
            <a:avLst/>
          </a:prstGeom>
        </p:spPr>
      </p:pic>
      <p:pic>
        <p:nvPicPr>
          <p:cNvPr id="61" name="Picture 60"/>
          <p:cNvPicPr>
            <a:picLocks noChangeAspect="1"/>
          </p:cNvPicPr>
          <p:nvPr/>
        </p:nvPicPr>
        <p:blipFill>
          <a:blip r:embed="rId13" cstate="print"/>
          <a:stretch>
            <a:fillRect/>
          </a:stretch>
        </p:blipFill>
        <p:spPr>
          <a:xfrm>
            <a:off x="2587023" y="2770224"/>
            <a:ext cx="1389304" cy="411396"/>
          </a:xfrm>
          <a:prstGeom prst="rect">
            <a:avLst/>
          </a:prstGeom>
        </p:spPr>
      </p:pic>
      <p:pic>
        <p:nvPicPr>
          <p:cNvPr id="62" name="Picture 61"/>
          <p:cNvPicPr>
            <a:picLocks noChangeAspect="1"/>
          </p:cNvPicPr>
          <p:nvPr/>
        </p:nvPicPr>
        <p:blipFill>
          <a:blip r:embed="rId14" cstate="print"/>
          <a:stretch>
            <a:fillRect/>
          </a:stretch>
        </p:blipFill>
        <p:spPr>
          <a:xfrm>
            <a:off x="2712863" y="2248404"/>
            <a:ext cx="1193006" cy="437646"/>
          </a:xfrm>
          <a:prstGeom prst="rect">
            <a:avLst/>
          </a:prstGeom>
        </p:spPr>
      </p:pic>
      <p:pic>
        <p:nvPicPr>
          <p:cNvPr id="63" name="Picture 62"/>
          <p:cNvPicPr>
            <a:picLocks noChangeAspect="1"/>
          </p:cNvPicPr>
          <p:nvPr/>
        </p:nvPicPr>
        <p:blipFill>
          <a:blip r:embed="rId15" cstate="print"/>
          <a:stretch>
            <a:fillRect/>
          </a:stretch>
        </p:blipFill>
        <p:spPr>
          <a:xfrm>
            <a:off x="5201958" y="1429812"/>
            <a:ext cx="1370293" cy="570439"/>
          </a:xfrm>
          <a:prstGeom prst="rect">
            <a:avLst/>
          </a:prstGeom>
        </p:spPr>
      </p:pic>
      <p:pic>
        <p:nvPicPr>
          <p:cNvPr id="64" name="Picture 63"/>
          <p:cNvPicPr>
            <a:picLocks noChangeAspect="1"/>
          </p:cNvPicPr>
          <p:nvPr/>
        </p:nvPicPr>
        <p:blipFill>
          <a:blip r:embed="rId16" cstate="print"/>
          <a:stretch>
            <a:fillRect/>
          </a:stretch>
        </p:blipFill>
        <p:spPr>
          <a:xfrm>
            <a:off x="1486903" y="2716217"/>
            <a:ext cx="868605" cy="620432"/>
          </a:xfrm>
          <a:prstGeom prst="rect">
            <a:avLst/>
          </a:prstGeom>
        </p:spPr>
      </p:pic>
      <p:pic>
        <p:nvPicPr>
          <p:cNvPr id="65" name="Picture 64"/>
          <p:cNvPicPr>
            <a:picLocks noChangeAspect="1"/>
          </p:cNvPicPr>
          <p:nvPr/>
        </p:nvPicPr>
        <p:blipFill>
          <a:blip r:embed="rId17" cstate="print"/>
          <a:stretch>
            <a:fillRect/>
          </a:stretch>
        </p:blipFill>
        <p:spPr>
          <a:xfrm>
            <a:off x="6774431" y="1551999"/>
            <a:ext cx="1014056" cy="619701"/>
          </a:xfrm>
          <a:prstGeom prst="rect">
            <a:avLst/>
          </a:prstGeom>
        </p:spPr>
      </p:pic>
      <p:pic>
        <p:nvPicPr>
          <p:cNvPr id="66" name="Picture 18" descr="http://www.uwtyler.org/images/logo.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4101" r="-283"/>
          <a:stretch/>
        </p:blipFill>
        <p:spPr bwMode="auto">
          <a:xfrm>
            <a:off x="2502653" y="3339637"/>
            <a:ext cx="1669298" cy="4894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rotWithShape="1">
          <a:blip r:embed="rId19" cstate="print"/>
          <a:srcRect l="4761" t="7127" r="5442" b="10913"/>
          <a:stretch/>
        </p:blipFill>
        <p:spPr>
          <a:xfrm>
            <a:off x="5266544" y="2085732"/>
            <a:ext cx="943325" cy="657469"/>
          </a:xfrm>
          <a:prstGeom prst="rect">
            <a:avLst/>
          </a:prstGeom>
        </p:spPr>
      </p:pic>
      <p:pic>
        <p:nvPicPr>
          <p:cNvPr id="68" name="Picture 20" descr="http://www.ethnn.org/uploads/1/4/0/3/14034592/1410714618.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5204" y="2117514"/>
            <a:ext cx="1698647" cy="39708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21" cstate="print"/>
          <a:stretch>
            <a:fillRect/>
          </a:stretch>
        </p:blipFill>
        <p:spPr>
          <a:xfrm>
            <a:off x="6596216" y="2505403"/>
            <a:ext cx="1108326" cy="831245"/>
          </a:xfrm>
          <a:prstGeom prst="rect">
            <a:avLst/>
          </a:prstGeom>
        </p:spPr>
      </p:pic>
      <p:pic>
        <p:nvPicPr>
          <p:cNvPr id="70" name="Picture 69"/>
          <p:cNvPicPr>
            <a:picLocks noChangeAspect="1"/>
          </p:cNvPicPr>
          <p:nvPr/>
        </p:nvPicPr>
        <p:blipFill>
          <a:blip r:embed="rId22" cstate="print"/>
          <a:stretch>
            <a:fillRect/>
          </a:stretch>
        </p:blipFill>
        <p:spPr>
          <a:xfrm>
            <a:off x="5621711" y="3916888"/>
            <a:ext cx="2196602" cy="326228"/>
          </a:xfrm>
          <a:prstGeom prst="rect">
            <a:avLst/>
          </a:prstGeom>
        </p:spPr>
      </p:pic>
      <p:pic>
        <p:nvPicPr>
          <p:cNvPr id="71" name="Picture 70"/>
          <p:cNvPicPr>
            <a:picLocks noChangeAspect="1"/>
          </p:cNvPicPr>
          <p:nvPr/>
        </p:nvPicPr>
        <p:blipFill>
          <a:blip r:embed="rId23" cstate="print"/>
          <a:stretch>
            <a:fillRect/>
          </a:stretch>
        </p:blipFill>
        <p:spPr>
          <a:xfrm>
            <a:off x="3692960" y="3829051"/>
            <a:ext cx="386023" cy="708763"/>
          </a:xfrm>
          <a:prstGeom prst="rect">
            <a:avLst/>
          </a:prstGeom>
        </p:spPr>
      </p:pic>
      <p:pic>
        <p:nvPicPr>
          <p:cNvPr id="72" name="Picture 71"/>
          <p:cNvPicPr>
            <a:picLocks noChangeAspect="1"/>
          </p:cNvPicPr>
          <p:nvPr/>
        </p:nvPicPr>
        <p:blipFill rotWithShape="1">
          <a:blip r:embed="rId24" cstate="print"/>
          <a:srcRect r="29723"/>
          <a:stretch/>
        </p:blipFill>
        <p:spPr>
          <a:xfrm>
            <a:off x="5201690" y="3457934"/>
            <a:ext cx="2297183" cy="311542"/>
          </a:xfrm>
          <a:prstGeom prst="rect">
            <a:avLst/>
          </a:prstGeom>
        </p:spPr>
      </p:pic>
      <p:pic>
        <p:nvPicPr>
          <p:cNvPr id="73" name="Picture 72"/>
          <p:cNvPicPr>
            <a:picLocks noChangeAspect="1"/>
          </p:cNvPicPr>
          <p:nvPr/>
        </p:nvPicPr>
        <p:blipFill>
          <a:blip r:embed="rId25" cstate="print"/>
          <a:stretch>
            <a:fillRect/>
          </a:stretch>
        </p:blipFill>
        <p:spPr>
          <a:xfrm>
            <a:off x="4045533" y="3916887"/>
            <a:ext cx="1255085" cy="700048"/>
          </a:xfrm>
          <a:prstGeom prst="rect">
            <a:avLst/>
          </a:prstGeom>
        </p:spPr>
      </p:pic>
      <p:pic>
        <p:nvPicPr>
          <p:cNvPr id="74" name="Picture 73"/>
          <p:cNvPicPr>
            <a:picLocks noChangeAspect="1"/>
          </p:cNvPicPr>
          <p:nvPr/>
        </p:nvPicPr>
        <p:blipFill rotWithShape="1">
          <a:blip r:embed="rId26" cstate="print"/>
          <a:srcRect l="3531" t="3314" r="2305"/>
          <a:stretch/>
        </p:blipFill>
        <p:spPr>
          <a:xfrm>
            <a:off x="5063747" y="4229100"/>
            <a:ext cx="837139" cy="601694"/>
          </a:xfrm>
          <a:prstGeom prst="rect">
            <a:avLst/>
          </a:prstGeom>
        </p:spPr>
      </p:pic>
      <p:pic>
        <p:nvPicPr>
          <p:cNvPr id="75" name="Picture 2" descr="Chapel Hill Independent School District"/>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7879" t="9410" r="17782" b="7378"/>
          <a:stretch/>
        </p:blipFill>
        <p:spPr bwMode="auto">
          <a:xfrm>
            <a:off x="4190202" y="3434209"/>
            <a:ext cx="727883" cy="67114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https://scontent-a-ord.xx.fbcdn.net/hphotos-prn2/v/l/t1.0-9/1016212_596637357026495_1898815501_n.jpg?oh=f43bed8cea932ee87107cd5ba494906d&amp;oe=551F4B2D"/>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899" r="3322" b="46814"/>
          <a:stretch/>
        </p:blipFill>
        <p:spPr bwMode="auto">
          <a:xfrm>
            <a:off x="6732264" y="4336993"/>
            <a:ext cx="1068071" cy="57766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2622947" y="4695051"/>
            <a:ext cx="2714333" cy="300082"/>
          </a:xfrm>
          <a:prstGeom prst="rect">
            <a:avLst/>
          </a:prstGeom>
        </p:spPr>
        <p:txBody>
          <a:bodyPr wrap="none">
            <a:spAutoFit/>
          </a:bodyPr>
          <a:lstStyle/>
          <a:p>
            <a:pPr defTabSz="685667"/>
            <a:r>
              <a:rPr lang="en-US" sz="1350" dirty="0">
                <a:solidFill>
                  <a:prstClr val="black"/>
                </a:solidFill>
              </a:rPr>
              <a:t>A.W. Riter Jr. Family Foundation </a:t>
            </a:r>
          </a:p>
        </p:txBody>
      </p:sp>
      <p:pic>
        <p:nvPicPr>
          <p:cNvPr id="78" name="Picture 77"/>
          <p:cNvPicPr>
            <a:picLocks noChangeAspect="1"/>
          </p:cNvPicPr>
          <p:nvPr/>
        </p:nvPicPr>
        <p:blipFill>
          <a:blip r:embed="rId29" cstate="print"/>
          <a:stretch>
            <a:fillRect/>
          </a:stretch>
        </p:blipFill>
        <p:spPr>
          <a:xfrm>
            <a:off x="5967137" y="4338745"/>
            <a:ext cx="765125" cy="664070"/>
          </a:xfrm>
          <a:prstGeom prst="rect">
            <a:avLst/>
          </a:prstGeom>
        </p:spPr>
      </p:pic>
      <p:pic>
        <p:nvPicPr>
          <p:cNvPr id="79" name="Picture 78"/>
          <p:cNvPicPr>
            <a:picLocks noChangeAspect="1"/>
          </p:cNvPicPr>
          <p:nvPr/>
        </p:nvPicPr>
        <p:blipFill>
          <a:blip r:embed="rId30" cstate="print"/>
          <a:stretch>
            <a:fillRect/>
          </a:stretch>
        </p:blipFill>
        <p:spPr>
          <a:xfrm>
            <a:off x="2511433" y="3869985"/>
            <a:ext cx="1077266" cy="590366"/>
          </a:xfrm>
          <a:prstGeom prst="rect">
            <a:avLst/>
          </a:prstGeom>
        </p:spPr>
      </p:pic>
      <p:pic>
        <p:nvPicPr>
          <p:cNvPr id="80" name="Picture 79"/>
          <p:cNvPicPr>
            <a:picLocks noChangeAspect="1"/>
          </p:cNvPicPr>
          <p:nvPr/>
        </p:nvPicPr>
        <p:blipFill rotWithShape="1">
          <a:blip r:embed="rId31" cstate="print"/>
          <a:srcRect l="9412" t="5072" r="11548" b="5070"/>
          <a:stretch/>
        </p:blipFill>
        <p:spPr>
          <a:xfrm>
            <a:off x="1554874" y="4310509"/>
            <a:ext cx="782885" cy="761726"/>
          </a:xfrm>
          <a:prstGeom prst="rect">
            <a:avLst/>
          </a:prstGeom>
        </p:spPr>
      </p:pic>
      <p:pic>
        <p:nvPicPr>
          <p:cNvPr id="81" name="Picture 2" descr="http://www.championsforchildren.org/files/2513/7843/0600/logo.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194593" y="2884558"/>
            <a:ext cx="1465057" cy="36543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http://www.uthealth.org/wp-content/uploads/2013/07/uthealth-footer-logo.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33600" y="2098244"/>
            <a:ext cx="1145726" cy="3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8567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114300"/>
            <a:ext cx="5886450" cy="777479"/>
          </a:xfrm>
        </p:spPr>
        <p:txBody>
          <a:bodyPr>
            <a:normAutofit/>
          </a:bodyPr>
          <a:lstStyle/>
          <a:p>
            <a:pPr algn="ctr"/>
            <a:r>
              <a:rPr lang="en-US" sz="2400" b="1" dirty="0">
                <a:latin typeface="Cambria" pitchFamily="18" charset="0"/>
                <a:cs typeface="Calibri" pitchFamily="34" charset="0"/>
              </a:rPr>
              <a:t>Why We Exist</a:t>
            </a:r>
            <a:endParaRPr lang="en-US" sz="2400" b="1" dirty="0">
              <a:latin typeface="Cambria" pitchFamily="18" charset="0"/>
            </a:endParaRPr>
          </a:p>
        </p:txBody>
      </p:sp>
      <p:sp>
        <p:nvSpPr>
          <p:cNvPr id="3" name="Content Placeholder 2"/>
          <p:cNvSpPr>
            <a:spLocks noGrp="1"/>
          </p:cNvSpPr>
          <p:nvPr>
            <p:ph sz="quarter" idx="1"/>
          </p:nvPr>
        </p:nvSpPr>
        <p:spPr>
          <a:xfrm>
            <a:off x="1428750" y="800100"/>
            <a:ext cx="6343650" cy="3200400"/>
          </a:xfrm>
        </p:spPr>
        <p:txBody>
          <a:bodyPr>
            <a:noAutofit/>
          </a:bodyPr>
          <a:lstStyle/>
          <a:p>
            <a:r>
              <a:rPr lang="en-US" sz="1800" dirty="0">
                <a:latin typeface="Cambria" pitchFamily="18" charset="0"/>
              </a:rPr>
              <a:t>In 1973, only 28% of all U.S. jobs required postsecondary education/skills.  By 2020, 65% of the jobs will require this level of education.</a:t>
            </a:r>
          </a:p>
          <a:p>
            <a:endParaRPr lang="en-US" sz="1650" dirty="0">
              <a:latin typeface="Cambria" pitchFamily="18" charset="0"/>
            </a:endParaRPr>
          </a:p>
          <a:p>
            <a:pPr>
              <a:lnSpc>
                <a:spcPct val="80000"/>
              </a:lnSpc>
            </a:pPr>
            <a:endParaRPr lang="en-US" sz="1650" dirty="0">
              <a:latin typeface="Cambria" pitchFamily="18" charset="0"/>
            </a:endParaRPr>
          </a:p>
          <a:p>
            <a:pPr>
              <a:lnSpc>
                <a:spcPct val="80000"/>
              </a:lnSpc>
            </a:pPr>
            <a:endParaRPr lang="en-US" sz="1650" dirty="0">
              <a:latin typeface="Cambria" pitchFamily="18" charset="0"/>
            </a:endParaRPr>
          </a:p>
        </p:txBody>
      </p:sp>
      <p:sp>
        <p:nvSpPr>
          <p:cNvPr id="6" name="Rectangle 5"/>
          <p:cNvSpPr/>
          <p:nvPr/>
        </p:nvSpPr>
        <p:spPr>
          <a:xfrm>
            <a:off x="5829300" y="3159816"/>
            <a:ext cx="1714500" cy="784830"/>
          </a:xfrm>
          <a:prstGeom prst="rect">
            <a:avLst/>
          </a:prstGeom>
        </p:spPr>
        <p:txBody>
          <a:bodyPr wrap="square">
            <a:spAutoFit/>
          </a:bodyPr>
          <a:lstStyle/>
          <a:p>
            <a:pPr algn="ctr"/>
            <a:r>
              <a:rPr lang="en-US" sz="900" b="1" i="1" dirty="0">
                <a:solidFill>
                  <a:prstClr val="black"/>
                </a:solidFill>
                <a:latin typeface="Cambria" pitchFamily="18" charset="0"/>
              </a:rPr>
              <a:t>Source: Georgetown University Center on Education and the Workforce, July2012</a:t>
            </a:r>
            <a:r>
              <a:rPr lang="en-US" sz="900" dirty="0">
                <a:solidFill>
                  <a:prstClr val="black"/>
                </a:solidFill>
                <a:latin typeface="Cambria" pitchFamily="18" charset="0"/>
              </a:rPr>
              <a:t/>
            </a:r>
            <a:br>
              <a:rPr lang="en-US" sz="900" dirty="0">
                <a:solidFill>
                  <a:prstClr val="black"/>
                </a:solidFill>
                <a:latin typeface="Cambria" pitchFamily="18" charset="0"/>
              </a:rPr>
            </a:br>
            <a:endParaRPr lang="en-US" sz="900" dirty="0">
              <a:solidFill>
                <a:prstClr val="black"/>
              </a:solidFill>
              <a:latin typeface="Cambria" pitchFamily="18" charset="0"/>
            </a:endParaRPr>
          </a:p>
        </p:txBody>
      </p:sp>
      <p:sp>
        <p:nvSpPr>
          <p:cNvPr id="9" name="TextBox 8"/>
          <p:cNvSpPr txBox="1"/>
          <p:nvPr/>
        </p:nvSpPr>
        <p:spPr>
          <a:xfrm>
            <a:off x="5314950" y="2457451"/>
            <a:ext cx="2743200" cy="784830"/>
          </a:xfrm>
          <a:prstGeom prst="rect">
            <a:avLst/>
          </a:prstGeom>
          <a:noFill/>
        </p:spPr>
        <p:txBody>
          <a:bodyPr wrap="square" rtlCol="0">
            <a:spAutoFit/>
          </a:bodyPr>
          <a:lstStyle/>
          <a:p>
            <a:pPr algn="ctr"/>
            <a:r>
              <a:rPr lang="en-US" sz="1500" dirty="0">
                <a:solidFill>
                  <a:prstClr val="black"/>
                </a:solidFill>
                <a:ea typeface="Tahoma" pitchFamily="34" charset="0"/>
                <a:cs typeface="Tahoma" pitchFamily="34" charset="0"/>
              </a:rPr>
              <a:t>U.S. Workforce Projections by Required Education Level, 2020</a:t>
            </a:r>
          </a:p>
        </p:txBody>
      </p:sp>
      <p:graphicFrame>
        <p:nvGraphicFramePr>
          <p:cNvPr id="10" name="Chart 9"/>
          <p:cNvGraphicFramePr/>
          <p:nvPr>
            <p:extLst/>
          </p:nvPr>
        </p:nvGraphicFramePr>
        <p:xfrm>
          <a:off x="1485900" y="1828800"/>
          <a:ext cx="5829300" cy="26289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Tree>
    <p:extLst>
      <p:ext uri="{BB962C8B-B14F-4D97-AF65-F5344CB8AC3E}">
        <p14:creationId xmlns:p14="http://schemas.microsoft.com/office/powerpoint/2010/main" val="29087343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485900" y="971550"/>
            <a:ext cx="6286500" cy="914400"/>
          </a:xfrm>
          <a:prstGeom prst="rect">
            <a:avLst/>
          </a:prstGeom>
        </p:spPr>
        <p:txBody>
          <a:bodyPr>
            <a:noAutofit/>
          </a:bodyPr>
          <a:lstStyle/>
          <a:p>
            <a:pPr marL="205740" indent="-205740">
              <a:lnSpc>
                <a:spcPct val="80000"/>
              </a:lnSpc>
              <a:spcBef>
                <a:spcPts val="435"/>
              </a:spcBef>
              <a:buClr>
                <a:srgbClr val="4F81BD"/>
              </a:buClr>
              <a:buSzPct val="85000"/>
              <a:buFont typeface="Wingdings 2"/>
              <a:buChar char=""/>
              <a:defRPr/>
            </a:pPr>
            <a:r>
              <a:rPr lang="en-US" sz="1800" dirty="0">
                <a:solidFill>
                  <a:prstClr val="black"/>
                </a:solidFill>
                <a:latin typeface="Cambria" pitchFamily="18" charset="0"/>
              </a:rPr>
              <a:t>Only 35% have earned an associates degree or higher </a:t>
            </a: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p:txBody>
      </p:sp>
      <p:sp>
        <p:nvSpPr>
          <p:cNvPr id="8" name="Rectangle 7"/>
          <p:cNvSpPr/>
          <p:nvPr/>
        </p:nvSpPr>
        <p:spPr>
          <a:xfrm>
            <a:off x="2571750" y="4629151"/>
            <a:ext cx="3429000" cy="369332"/>
          </a:xfrm>
          <a:prstGeom prst="rect">
            <a:avLst/>
          </a:prstGeom>
        </p:spPr>
        <p:txBody>
          <a:bodyPr>
            <a:spAutoFit/>
          </a:bodyPr>
          <a:lstStyle/>
          <a:p>
            <a:pPr algn="ctr"/>
            <a:r>
              <a:rPr lang="en-US" sz="900" b="1" i="1" dirty="0">
                <a:solidFill>
                  <a:prstClr val="black"/>
                </a:solidFill>
                <a:latin typeface="Cambria" pitchFamily="18" charset="0"/>
              </a:rPr>
              <a:t>Sources: American Community Survey, 2008-2012</a:t>
            </a:r>
            <a:r>
              <a:rPr lang="en-US" sz="900" dirty="0">
                <a:solidFill>
                  <a:prstClr val="black"/>
                </a:solidFill>
                <a:latin typeface="Cambria" pitchFamily="18" charset="0"/>
              </a:rPr>
              <a:t/>
            </a:r>
            <a:br>
              <a:rPr lang="en-US" sz="900" dirty="0">
                <a:solidFill>
                  <a:prstClr val="black"/>
                </a:solidFill>
                <a:latin typeface="Cambria" pitchFamily="18" charset="0"/>
              </a:rPr>
            </a:br>
            <a:endParaRPr lang="en-US" sz="900" dirty="0">
              <a:solidFill>
                <a:prstClr val="black"/>
              </a:solidFill>
              <a:latin typeface="Cambria" pitchFamily="18" charset="0"/>
            </a:endParaRPr>
          </a:p>
        </p:txBody>
      </p:sp>
      <p:sp>
        <p:nvSpPr>
          <p:cNvPr id="11" name="TextBox 10"/>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pic>
        <p:nvPicPr>
          <p:cNvPr id="166914" name="Picture 2"/>
          <p:cNvPicPr>
            <a:picLocks noChangeAspect="1" noChangeArrowheads="1"/>
          </p:cNvPicPr>
          <p:nvPr/>
        </p:nvPicPr>
        <p:blipFill>
          <a:blip r:embed="rId3" cstate="print"/>
          <a:srcRect l="3093" t="10714" r="1031" b="1786"/>
          <a:stretch>
            <a:fillRect/>
          </a:stretch>
        </p:blipFill>
        <p:spPr bwMode="auto">
          <a:xfrm>
            <a:off x="1828800" y="1485900"/>
            <a:ext cx="5314950" cy="2800350"/>
          </a:xfrm>
          <a:prstGeom prst="rect">
            <a:avLst/>
          </a:prstGeom>
          <a:noFill/>
          <a:ln w="9525">
            <a:noFill/>
            <a:miter lim="800000"/>
            <a:headEnd/>
            <a:tailEnd/>
          </a:ln>
          <a:effectLst/>
        </p:spPr>
      </p:pic>
      <p:sp>
        <p:nvSpPr>
          <p:cNvPr id="12" name="Title 1"/>
          <p:cNvSpPr txBox="1">
            <a:spLocks/>
          </p:cNvSpPr>
          <p:nvPr/>
        </p:nvSpPr>
        <p:spPr>
          <a:xfrm>
            <a:off x="1485900" y="148828"/>
            <a:ext cx="6115050" cy="708422"/>
          </a:xfrm>
          <a:prstGeom prst="rect">
            <a:avLst/>
          </a:prstGeom>
        </p:spPr>
        <p:txBody>
          <a:bodyPr bIns="68580" anchor="b" anchorCtr="0">
            <a:noAutofit/>
          </a:bodyPr>
          <a:lstStyle/>
          <a:p>
            <a:pPr algn="ctr">
              <a:spcBef>
                <a:spcPct val="0"/>
              </a:spcBef>
              <a:defRPr/>
            </a:pPr>
            <a:r>
              <a:rPr lang="en-US" sz="2400" b="1" dirty="0">
                <a:solidFill>
                  <a:srgbClr val="1F497D"/>
                </a:solidFill>
                <a:latin typeface="Cambria" pitchFamily="18" charset="0"/>
              </a:rPr>
              <a:t>Educational Attainment:  </a:t>
            </a:r>
          </a:p>
          <a:p>
            <a:pPr algn="ctr">
              <a:spcBef>
                <a:spcPct val="0"/>
              </a:spcBef>
              <a:defRPr/>
            </a:pPr>
            <a:r>
              <a:rPr lang="en-US" sz="2400" b="1" dirty="0">
                <a:solidFill>
                  <a:srgbClr val="1F497D"/>
                </a:solidFill>
                <a:latin typeface="Cambria" pitchFamily="18" charset="0"/>
              </a:rPr>
              <a:t>Smith County (Age 25 and over)</a:t>
            </a:r>
          </a:p>
        </p:txBody>
      </p:sp>
    </p:spTree>
    <p:extLst>
      <p:ext uri="{BB962C8B-B14F-4D97-AF65-F5344CB8AC3E}">
        <p14:creationId xmlns:p14="http://schemas.microsoft.com/office/powerpoint/2010/main" val="36110262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428750" y="800100"/>
          <a:ext cx="61722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800350" y="4629151"/>
            <a:ext cx="3486150" cy="253916"/>
          </a:xfrm>
          <a:prstGeom prst="rect">
            <a:avLst/>
          </a:prstGeom>
          <a:noFill/>
        </p:spPr>
        <p:txBody>
          <a:bodyPr wrap="square" rtlCol="0">
            <a:spAutoFit/>
          </a:bodyPr>
          <a:lstStyle/>
          <a:p>
            <a:pPr algn="ctr"/>
            <a:r>
              <a:rPr lang="en-US" sz="1050" i="1" dirty="0">
                <a:solidFill>
                  <a:prstClr val="black"/>
                </a:solidFill>
                <a:latin typeface="Cambria" pitchFamily="18" charset="0"/>
              </a:rPr>
              <a:t>Source:  US Census, ACS, 2011</a:t>
            </a:r>
          </a:p>
        </p:txBody>
      </p:sp>
      <p:sp>
        <p:nvSpPr>
          <p:cNvPr id="6" name="Title 1"/>
          <p:cNvSpPr txBox="1">
            <a:spLocks/>
          </p:cNvSpPr>
          <p:nvPr/>
        </p:nvSpPr>
        <p:spPr>
          <a:xfrm>
            <a:off x="1543050" y="-171450"/>
            <a:ext cx="6115050" cy="708422"/>
          </a:xfrm>
          <a:prstGeom prst="rect">
            <a:avLst/>
          </a:prstGeom>
        </p:spPr>
        <p:txBody>
          <a:bodyPr bIns="68580" anchor="b" anchorCtr="0">
            <a:noAutofit/>
          </a:bodyPr>
          <a:lstStyle/>
          <a:p>
            <a:pPr algn="ctr">
              <a:spcBef>
                <a:spcPct val="0"/>
              </a:spcBef>
              <a:defRPr/>
            </a:pPr>
            <a:r>
              <a:rPr lang="en-US" sz="2400" b="1" dirty="0">
                <a:solidFill>
                  <a:srgbClr val="1F497D"/>
                </a:solidFill>
                <a:latin typeface="Cambria" pitchFamily="18" charset="0"/>
              </a:rPr>
              <a:t>Education and Poverty</a:t>
            </a:r>
          </a:p>
        </p:txBody>
      </p:sp>
      <p:sp>
        <p:nvSpPr>
          <p:cNvPr id="7" name="Content Placeholder 2"/>
          <p:cNvSpPr txBox="1">
            <a:spLocks/>
          </p:cNvSpPr>
          <p:nvPr/>
        </p:nvSpPr>
        <p:spPr>
          <a:xfrm>
            <a:off x="1371600" y="628650"/>
            <a:ext cx="6115050" cy="914400"/>
          </a:xfrm>
          <a:prstGeom prst="rect">
            <a:avLst/>
          </a:prstGeom>
        </p:spPr>
        <p:txBody>
          <a:bodyPr>
            <a:noAutofit/>
          </a:bodyPr>
          <a:lstStyle/>
          <a:p>
            <a:pPr marL="205740" indent="-205740">
              <a:lnSpc>
                <a:spcPct val="80000"/>
              </a:lnSpc>
              <a:spcBef>
                <a:spcPts val="435"/>
              </a:spcBef>
              <a:buClr>
                <a:srgbClr val="4F81BD"/>
              </a:buClr>
              <a:buSzPct val="85000"/>
              <a:buFont typeface="Wingdings 2"/>
              <a:buChar char=""/>
              <a:defRPr/>
            </a:pPr>
            <a:r>
              <a:rPr lang="en-US" sz="1800" dirty="0">
                <a:solidFill>
                  <a:prstClr val="black"/>
                </a:solidFill>
                <a:latin typeface="Cambria" pitchFamily="18" charset="0"/>
              </a:rPr>
              <a:t>Poverty rates decline significantly as education level rises</a:t>
            </a: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a:p>
            <a:pPr marL="205740" indent="-205740">
              <a:lnSpc>
                <a:spcPct val="80000"/>
              </a:lnSpc>
              <a:spcBef>
                <a:spcPts val="435"/>
              </a:spcBef>
              <a:buClr>
                <a:srgbClr val="4F81BD"/>
              </a:buClr>
              <a:buSzPct val="85000"/>
              <a:buFont typeface="Wingdings 2"/>
              <a:buChar char=""/>
              <a:defRPr/>
            </a:pPr>
            <a:endParaRPr lang="en-US" sz="1800" dirty="0">
              <a:solidFill>
                <a:prstClr val="black"/>
              </a:solidFill>
              <a:latin typeface="Cambria" pitchFamily="18" charset="0"/>
            </a:endParaRPr>
          </a:p>
        </p:txBody>
      </p:sp>
      <p:sp>
        <p:nvSpPr>
          <p:cNvPr id="8" name="TextBox 7"/>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
        <p:nvSpPr>
          <p:cNvPr id="9" name="TextBox 8"/>
          <p:cNvSpPr txBox="1"/>
          <p:nvPr/>
        </p:nvSpPr>
        <p:spPr>
          <a:xfrm>
            <a:off x="6343650" y="3829050"/>
            <a:ext cx="1200150" cy="300082"/>
          </a:xfrm>
          <a:prstGeom prst="rect">
            <a:avLst/>
          </a:prstGeom>
          <a:solidFill>
            <a:schemeClr val="bg1"/>
          </a:solidFill>
        </p:spPr>
        <p:txBody>
          <a:bodyPr wrap="square" rtlCol="0">
            <a:spAutoFit/>
          </a:bodyPr>
          <a:lstStyle/>
          <a:p>
            <a:endParaRPr lang="en-US" sz="1350" dirty="0">
              <a:solidFill>
                <a:prstClr val="black"/>
              </a:solidFill>
            </a:endParaRPr>
          </a:p>
        </p:txBody>
      </p:sp>
    </p:spTree>
    <p:extLst>
      <p:ext uri="{BB962C8B-B14F-4D97-AF65-F5344CB8AC3E}">
        <p14:creationId xmlns:p14="http://schemas.microsoft.com/office/powerpoint/2010/main" val="153734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28800" y="148828"/>
            <a:ext cx="5829300" cy="708422"/>
          </a:xfrm>
          <a:prstGeom prst="rect">
            <a:avLst/>
          </a:prstGeom>
        </p:spPr>
        <p:txBody>
          <a:bodyPr>
            <a:normAutofit fontScale="97500"/>
          </a:bodyPr>
          <a:lstStyle/>
          <a:p>
            <a:pPr algn="ctr">
              <a:spcBef>
                <a:spcPct val="0"/>
              </a:spcBef>
              <a:defRPr/>
            </a:pPr>
            <a:r>
              <a:rPr lang="en-US" sz="2400" b="1" dirty="0">
                <a:solidFill>
                  <a:srgbClr val="1F497D"/>
                </a:solidFill>
                <a:latin typeface="Cambria" pitchFamily="18" charset="0"/>
              </a:rPr>
              <a:t>Childhood Poverty</a:t>
            </a:r>
          </a:p>
        </p:txBody>
      </p:sp>
      <p:sp>
        <p:nvSpPr>
          <p:cNvPr id="5" name="TextBox 4"/>
          <p:cNvSpPr txBox="1"/>
          <p:nvPr/>
        </p:nvSpPr>
        <p:spPr>
          <a:xfrm>
            <a:off x="1371600" y="780745"/>
            <a:ext cx="6172200" cy="974626"/>
          </a:xfrm>
          <a:prstGeom prst="rect">
            <a:avLst/>
          </a:prstGeom>
          <a:noFill/>
        </p:spPr>
        <p:txBody>
          <a:bodyPr wrap="square" rtlCol="0">
            <a:spAutoFit/>
          </a:bodyPr>
          <a:lstStyle/>
          <a:p>
            <a:pPr marL="205740" indent="-205740">
              <a:spcBef>
                <a:spcPts val="435"/>
              </a:spcBef>
              <a:buClr>
                <a:srgbClr val="4F81BD"/>
              </a:buClr>
              <a:buSzPct val="85000"/>
              <a:buFont typeface="Wingdings 2"/>
              <a:buChar char=""/>
            </a:pPr>
            <a:r>
              <a:rPr lang="en-US" sz="1800" dirty="0">
                <a:solidFill>
                  <a:prstClr val="black"/>
                </a:solidFill>
                <a:latin typeface="Cambria" pitchFamily="18" charset="0"/>
              </a:rPr>
              <a:t>24% of children in Smith County live in poverty and 30% live in single parent homes</a:t>
            </a:r>
          </a:p>
          <a:p>
            <a:pPr marL="205740" indent="-205740">
              <a:spcBef>
                <a:spcPts val="435"/>
              </a:spcBef>
              <a:buClr>
                <a:srgbClr val="4F81BD"/>
              </a:buClr>
              <a:buSzPct val="85000"/>
              <a:buFont typeface="Wingdings 2"/>
              <a:buChar char=""/>
            </a:pPr>
            <a:endParaRPr lang="en-US" sz="1800" dirty="0">
              <a:solidFill>
                <a:prstClr val="black"/>
              </a:solidFill>
              <a:latin typeface="Cambria" pitchFamily="18" charset="0"/>
            </a:endParaRPr>
          </a:p>
        </p:txBody>
      </p:sp>
      <p:sp>
        <p:nvSpPr>
          <p:cNvPr id="10" name="TextBox 9"/>
          <p:cNvSpPr txBox="1"/>
          <p:nvPr/>
        </p:nvSpPr>
        <p:spPr>
          <a:xfrm>
            <a:off x="165735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
        <p:nvSpPr>
          <p:cNvPr id="11" name="Rectangle 10"/>
          <p:cNvSpPr/>
          <p:nvPr/>
        </p:nvSpPr>
        <p:spPr>
          <a:xfrm>
            <a:off x="2114550" y="4629151"/>
            <a:ext cx="4686300" cy="369332"/>
          </a:xfrm>
          <a:prstGeom prst="rect">
            <a:avLst/>
          </a:prstGeom>
        </p:spPr>
        <p:txBody>
          <a:bodyPr wrap="square">
            <a:spAutoFit/>
          </a:bodyPr>
          <a:lstStyle/>
          <a:p>
            <a:pPr algn="ctr"/>
            <a:r>
              <a:rPr lang="en-US" sz="900" b="1" i="1" dirty="0">
                <a:solidFill>
                  <a:prstClr val="black"/>
                </a:solidFill>
                <a:latin typeface="Cambria" pitchFamily="18" charset="0"/>
              </a:rPr>
              <a:t>Source: U.S. Census Bureau, Small Area Income and Poverty Estimates Program </a:t>
            </a:r>
            <a:r>
              <a:rPr lang="en-US" sz="900" dirty="0">
                <a:solidFill>
                  <a:prstClr val="black"/>
                </a:solidFill>
                <a:latin typeface="Cambria" pitchFamily="18" charset="0"/>
              </a:rPr>
              <a:t/>
            </a:r>
            <a:br>
              <a:rPr lang="en-US" sz="900" dirty="0">
                <a:solidFill>
                  <a:prstClr val="black"/>
                </a:solidFill>
                <a:latin typeface="Cambria" pitchFamily="18" charset="0"/>
              </a:rPr>
            </a:br>
            <a:endParaRPr lang="en-US" sz="900" dirty="0">
              <a:solidFill>
                <a:prstClr val="black"/>
              </a:solidFill>
              <a:latin typeface="Cambria" pitchFamily="18" charset="0"/>
            </a:endParaRPr>
          </a:p>
        </p:txBody>
      </p:sp>
      <p:pic>
        <p:nvPicPr>
          <p:cNvPr id="184327" name="Picture 7"/>
          <p:cNvPicPr>
            <a:picLocks noChangeAspect="1" noChangeArrowheads="1"/>
          </p:cNvPicPr>
          <p:nvPr/>
        </p:nvPicPr>
        <p:blipFill>
          <a:blip r:embed="rId3" cstate="print"/>
          <a:srcRect/>
          <a:stretch>
            <a:fillRect/>
          </a:stretch>
        </p:blipFill>
        <p:spPr bwMode="auto">
          <a:xfrm>
            <a:off x="2114550" y="1543051"/>
            <a:ext cx="4686300" cy="2508647"/>
          </a:xfrm>
          <a:prstGeom prst="rect">
            <a:avLst/>
          </a:prstGeom>
          <a:noFill/>
          <a:ln w="9525">
            <a:noFill/>
            <a:miter lim="800000"/>
            <a:headEnd/>
            <a:tailEnd/>
          </a:ln>
          <a:effectLst/>
        </p:spPr>
      </p:pic>
    </p:spTree>
    <p:extLst>
      <p:ext uri="{BB962C8B-B14F-4D97-AF65-F5344CB8AC3E}">
        <p14:creationId xmlns:p14="http://schemas.microsoft.com/office/powerpoint/2010/main" val="4574316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cstate="print"/>
          <a:srcRect l="1811" t="2579" r="1302" b="2005"/>
          <a:stretch>
            <a:fillRect/>
          </a:stretch>
        </p:blipFill>
        <p:spPr bwMode="auto">
          <a:xfrm>
            <a:off x="1314450" y="1600200"/>
            <a:ext cx="6445593" cy="2228850"/>
          </a:xfrm>
          <a:prstGeom prst="rect">
            <a:avLst/>
          </a:prstGeom>
          <a:noFill/>
          <a:ln w="9525">
            <a:noFill/>
            <a:miter lim="800000"/>
            <a:headEnd/>
            <a:tailEnd/>
          </a:ln>
          <a:effectLst/>
        </p:spPr>
      </p:pic>
      <p:sp>
        <p:nvSpPr>
          <p:cNvPr id="5" name="Title 1"/>
          <p:cNvSpPr>
            <a:spLocks noGrp="1"/>
          </p:cNvSpPr>
          <p:nvPr>
            <p:ph type="title"/>
          </p:nvPr>
        </p:nvSpPr>
        <p:spPr>
          <a:xfrm>
            <a:off x="1543050" y="-285750"/>
            <a:ext cx="6229350" cy="857250"/>
          </a:xfrm>
        </p:spPr>
        <p:txBody>
          <a:bodyPr>
            <a:normAutofit/>
          </a:bodyPr>
          <a:lstStyle/>
          <a:p>
            <a:pPr algn="ctr"/>
            <a:r>
              <a:rPr lang="en-US" sz="2400" b="1" dirty="0">
                <a:latin typeface="Cambria" pitchFamily="18" charset="0"/>
              </a:rPr>
              <a:t>Smith County K-12 Public:  Socioeconomics</a:t>
            </a:r>
            <a:endParaRPr lang="en-US" sz="2400" dirty="0"/>
          </a:p>
        </p:txBody>
      </p:sp>
      <p:sp>
        <p:nvSpPr>
          <p:cNvPr id="6" name="Content Placeholder 3"/>
          <p:cNvSpPr>
            <a:spLocks noGrp="1"/>
          </p:cNvSpPr>
          <p:nvPr>
            <p:ph sz="quarter" idx="1"/>
          </p:nvPr>
        </p:nvSpPr>
        <p:spPr>
          <a:xfrm>
            <a:off x="1485900" y="628650"/>
            <a:ext cx="6400800" cy="1371600"/>
          </a:xfrm>
        </p:spPr>
        <p:txBody>
          <a:bodyPr>
            <a:normAutofit/>
          </a:bodyPr>
          <a:lstStyle/>
          <a:p>
            <a:r>
              <a:rPr lang="en-US" sz="1800" dirty="0">
                <a:latin typeface="Cambria" pitchFamily="18" charset="0"/>
              </a:rPr>
              <a:t>In total, 57% of Smith County students are economically disadvantaged</a:t>
            </a:r>
          </a:p>
          <a:p>
            <a:pPr>
              <a:buNone/>
            </a:pPr>
            <a:endParaRPr lang="en-US" sz="1800" dirty="0">
              <a:latin typeface="Cambria" pitchFamily="18" charset="0"/>
            </a:endParaRPr>
          </a:p>
        </p:txBody>
      </p:sp>
      <p:sp>
        <p:nvSpPr>
          <p:cNvPr id="7" name="Rectangle 6"/>
          <p:cNvSpPr/>
          <p:nvPr/>
        </p:nvSpPr>
        <p:spPr>
          <a:xfrm>
            <a:off x="1943100" y="4286251"/>
            <a:ext cx="5029200" cy="253916"/>
          </a:xfrm>
          <a:prstGeom prst="rect">
            <a:avLst/>
          </a:prstGeom>
        </p:spPr>
        <p:txBody>
          <a:bodyPr wrap="square">
            <a:spAutoFit/>
          </a:bodyPr>
          <a:lstStyle/>
          <a:p>
            <a:r>
              <a:rPr lang="en-US" sz="1050" dirty="0">
                <a:solidFill>
                  <a:prstClr val="black"/>
                </a:solidFill>
                <a:latin typeface="Cambria" pitchFamily="18" charset="0"/>
              </a:rPr>
              <a:t>Note: Economically disadvantaged defined by free and reduced lunch participation</a:t>
            </a:r>
          </a:p>
        </p:txBody>
      </p:sp>
      <p:cxnSp>
        <p:nvCxnSpPr>
          <p:cNvPr id="10" name="Straight Connector 9"/>
          <p:cNvCxnSpPr/>
          <p:nvPr/>
        </p:nvCxnSpPr>
        <p:spPr>
          <a:xfrm>
            <a:off x="2114550" y="2343150"/>
            <a:ext cx="46863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00850" y="2226618"/>
            <a:ext cx="1143000" cy="253916"/>
          </a:xfrm>
          <a:prstGeom prst="rect">
            <a:avLst/>
          </a:prstGeom>
          <a:noFill/>
        </p:spPr>
        <p:txBody>
          <a:bodyPr wrap="square" rtlCol="0">
            <a:spAutoFit/>
          </a:bodyPr>
          <a:lstStyle/>
          <a:p>
            <a:r>
              <a:rPr lang="en-US" sz="1050" b="1" dirty="0">
                <a:solidFill>
                  <a:srgbClr val="FF0000"/>
                </a:solidFill>
                <a:latin typeface="Cambria" pitchFamily="18" charset="0"/>
              </a:rPr>
              <a:t>Texas (60.4%)</a:t>
            </a:r>
          </a:p>
        </p:txBody>
      </p:sp>
      <p:sp>
        <p:nvSpPr>
          <p:cNvPr id="11" name="Rectangle 10"/>
          <p:cNvSpPr/>
          <p:nvPr/>
        </p:nvSpPr>
        <p:spPr>
          <a:xfrm>
            <a:off x="2743200" y="4572001"/>
            <a:ext cx="3429000" cy="369332"/>
          </a:xfrm>
          <a:prstGeom prst="rect">
            <a:avLst/>
          </a:prstGeom>
        </p:spPr>
        <p:txBody>
          <a:bodyPr>
            <a:spAutoFit/>
          </a:bodyPr>
          <a:lstStyle/>
          <a:p>
            <a:pPr algn="ctr"/>
            <a:r>
              <a:rPr lang="en-US" sz="900" b="1" i="1" dirty="0">
                <a:solidFill>
                  <a:prstClr val="black"/>
                </a:solidFill>
                <a:latin typeface="Cambria" pitchFamily="18" charset="0"/>
              </a:rPr>
              <a:t>Source:  Texas Education Agency  TAPR 2013-2014</a:t>
            </a:r>
            <a:r>
              <a:rPr lang="en-US" sz="900" dirty="0">
                <a:solidFill>
                  <a:prstClr val="black"/>
                </a:solidFill>
                <a:latin typeface="Cambria" pitchFamily="18" charset="0"/>
              </a:rPr>
              <a:t/>
            </a:r>
            <a:br>
              <a:rPr lang="en-US" sz="900" dirty="0">
                <a:solidFill>
                  <a:prstClr val="black"/>
                </a:solidFill>
                <a:latin typeface="Cambria" pitchFamily="18" charset="0"/>
              </a:rPr>
            </a:br>
            <a:endParaRPr lang="en-US" sz="900" dirty="0">
              <a:solidFill>
                <a:prstClr val="black"/>
              </a:solidFill>
              <a:latin typeface="Cambria" pitchFamily="18" charset="0"/>
            </a:endParaRPr>
          </a:p>
        </p:txBody>
      </p:sp>
      <p:sp>
        <p:nvSpPr>
          <p:cNvPr id="14" name="TextBox 13"/>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Tree>
    <p:extLst>
      <p:ext uri="{BB962C8B-B14F-4D97-AF65-F5344CB8AC3E}">
        <p14:creationId xmlns:p14="http://schemas.microsoft.com/office/powerpoint/2010/main" val="26967785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0" y="-57150"/>
            <a:ext cx="5772150" cy="685800"/>
          </a:xfrm>
        </p:spPr>
        <p:txBody>
          <a:bodyPr>
            <a:noAutofit/>
          </a:bodyPr>
          <a:lstStyle/>
          <a:p>
            <a:pPr algn="ctr">
              <a:defRPr/>
            </a:pPr>
            <a:r>
              <a:rPr lang="en-US" sz="2400" b="1" dirty="0">
                <a:latin typeface="Cambria" pitchFamily="18" charset="0"/>
              </a:rPr>
              <a:t>Tyler Area Partnership 4 Education</a:t>
            </a:r>
          </a:p>
        </p:txBody>
      </p:sp>
      <p:pic>
        <p:nvPicPr>
          <p:cNvPr id="6" name="Picture 5"/>
          <p:cNvPicPr>
            <a:picLocks noChangeAspect="1"/>
          </p:cNvPicPr>
          <p:nvPr/>
        </p:nvPicPr>
        <p:blipFill>
          <a:blip r:embed="rId2" cstate="print">
            <a:duotone>
              <a:schemeClr val="accent2">
                <a:shade val="45000"/>
                <a:satMod val="135000"/>
              </a:schemeClr>
              <a:prstClr val="white"/>
            </a:duotone>
          </a:blip>
          <a:stretch>
            <a:fillRect/>
          </a:stretch>
        </p:blipFill>
        <p:spPr>
          <a:xfrm>
            <a:off x="2150428" y="4585241"/>
            <a:ext cx="385763" cy="329660"/>
          </a:xfrm>
          <a:prstGeom prst="rect">
            <a:avLst/>
          </a:prstGeom>
        </p:spPr>
      </p:pic>
      <p:pic>
        <p:nvPicPr>
          <p:cNvPr id="7" name="Picture 6"/>
          <p:cNvPicPr>
            <a:picLocks noChangeAspect="1"/>
          </p:cNvPicPr>
          <p:nvPr/>
        </p:nvPicPr>
        <p:blipFill>
          <a:blip r:embed="rId3" cstate="print">
            <a:duotone>
              <a:schemeClr val="accent2">
                <a:shade val="45000"/>
                <a:satMod val="135000"/>
              </a:schemeClr>
              <a:prstClr val="white"/>
            </a:duotone>
          </a:blip>
          <a:stretch>
            <a:fillRect/>
          </a:stretch>
        </p:blipFill>
        <p:spPr>
          <a:xfrm>
            <a:off x="2496354" y="4249124"/>
            <a:ext cx="257175" cy="665777"/>
          </a:xfrm>
          <a:prstGeom prst="rect">
            <a:avLst/>
          </a:prstGeom>
        </p:spPr>
      </p:pic>
      <p:pic>
        <p:nvPicPr>
          <p:cNvPr id="9" name="Picture 8"/>
          <p:cNvPicPr>
            <a:picLocks noChangeAspect="1"/>
          </p:cNvPicPr>
          <p:nvPr/>
        </p:nvPicPr>
        <p:blipFill>
          <a:blip r:embed="rId4" cstate="print">
            <a:duotone>
              <a:schemeClr val="accent3">
                <a:shade val="45000"/>
                <a:satMod val="135000"/>
              </a:schemeClr>
              <a:prstClr val="white"/>
            </a:duotone>
          </a:blip>
          <a:stretch>
            <a:fillRect/>
          </a:stretch>
        </p:blipFill>
        <p:spPr>
          <a:xfrm rot="20544959">
            <a:off x="3082203" y="3761636"/>
            <a:ext cx="448814" cy="795992"/>
          </a:xfrm>
          <a:prstGeom prst="rect">
            <a:avLst/>
          </a:prstGeom>
        </p:spPr>
      </p:pic>
      <p:pic>
        <p:nvPicPr>
          <p:cNvPr id="10" name="Picture 9"/>
          <p:cNvPicPr>
            <a:picLocks noChangeAspect="1"/>
          </p:cNvPicPr>
          <p:nvPr/>
        </p:nvPicPr>
        <p:blipFill>
          <a:blip r:embed="rId5" cstate="print">
            <a:duotone>
              <a:schemeClr val="accent4">
                <a:shade val="45000"/>
                <a:satMod val="135000"/>
              </a:schemeClr>
              <a:prstClr val="white"/>
            </a:duotone>
          </a:blip>
          <a:stretch>
            <a:fillRect/>
          </a:stretch>
        </p:blipFill>
        <p:spPr>
          <a:xfrm rot="21161010">
            <a:off x="3844317" y="3402049"/>
            <a:ext cx="422779" cy="893347"/>
          </a:xfrm>
          <a:prstGeom prst="rect">
            <a:avLst/>
          </a:prstGeom>
        </p:spPr>
      </p:pic>
      <p:pic>
        <p:nvPicPr>
          <p:cNvPr id="11" name="Picture 10"/>
          <p:cNvPicPr>
            <a:picLocks noChangeAspect="1"/>
          </p:cNvPicPr>
          <p:nvPr/>
        </p:nvPicPr>
        <p:blipFill>
          <a:blip r:embed="rId6" cstate="print">
            <a:duotone>
              <a:schemeClr val="accent1">
                <a:shade val="45000"/>
                <a:satMod val="135000"/>
              </a:schemeClr>
              <a:prstClr val="white"/>
            </a:duotone>
          </a:blip>
          <a:stretch>
            <a:fillRect/>
          </a:stretch>
        </p:blipFill>
        <p:spPr>
          <a:xfrm>
            <a:off x="4719133" y="2824955"/>
            <a:ext cx="572365" cy="1048809"/>
          </a:xfrm>
          <a:prstGeom prst="rect">
            <a:avLst/>
          </a:prstGeom>
        </p:spPr>
      </p:pic>
      <p:pic>
        <p:nvPicPr>
          <p:cNvPr id="12" name="Picture 11"/>
          <p:cNvPicPr>
            <a:picLocks noChangeAspect="1"/>
          </p:cNvPicPr>
          <p:nvPr/>
        </p:nvPicPr>
        <p:blipFill>
          <a:blip r:embed="rId7" cstate="print">
            <a:duotone>
              <a:schemeClr val="accent5">
                <a:shade val="45000"/>
                <a:satMod val="135000"/>
              </a:schemeClr>
              <a:prstClr val="white"/>
            </a:duotone>
          </a:blip>
          <a:stretch>
            <a:fillRect/>
          </a:stretch>
        </p:blipFill>
        <p:spPr>
          <a:xfrm>
            <a:off x="5631327" y="2558912"/>
            <a:ext cx="373940" cy="1035284"/>
          </a:xfrm>
          <a:prstGeom prst="rect">
            <a:avLst/>
          </a:prstGeom>
        </p:spPr>
      </p:pic>
      <p:pic>
        <p:nvPicPr>
          <p:cNvPr id="13" name="Picture 12"/>
          <p:cNvPicPr>
            <a:picLocks noChangeAspect="1"/>
          </p:cNvPicPr>
          <p:nvPr/>
        </p:nvPicPr>
        <p:blipFill>
          <a:blip r:embed="rId8" cstate="print"/>
          <a:stretch>
            <a:fillRect/>
          </a:stretch>
        </p:blipFill>
        <p:spPr>
          <a:xfrm>
            <a:off x="6378650" y="2030903"/>
            <a:ext cx="461204" cy="1421873"/>
          </a:xfrm>
          <a:prstGeom prst="rect">
            <a:avLst/>
          </a:prstGeom>
        </p:spPr>
      </p:pic>
      <p:sp>
        <p:nvSpPr>
          <p:cNvPr id="14" name="TextBox 13"/>
          <p:cNvSpPr txBox="1"/>
          <p:nvPr/>
        </p:nvSpPr>
        <p:spPr>
          <a:xfrm>
            <a:off x="1862482" y="3657600"/>
            <a:ext cx="1016625" cy="577081"/>
          </a:xfrm>
          <a:prstGeom prst="rect">
            <a:avLst/>
          </a:prstGeom>
          <a:noFill/>
        </p:spPr>
        <p:txBody>
          <a:bodyPr wrap="none" rtlCol="0">
            <a:spAutoFit/>
          </a:bodyPr>
          <a:lstStyle/>
          <a:p>
            <a:pPr algn="ctr"/>
            <a:r>
              <a:rPr lang="en-US" sz="1050" dirty="0">
                <a:solidFill>
                  <a:prstClr val="black"/>
                </a:solidFill>
                <a:latin typeface="Cambria" pitchFamily="18" charset="0"/>
              </a:rPr>
              <a:t>Children enter</a:t>
            </a:r>
          </a:p>
          <a:p>
            <a:pPr algn="ctr"/>
            <a:r>
              <a:rPr lang="en-US" sz="1050" dirty="0">
                <a:solidFill>
                  <a:prstClr val="black"/>
                </a:solidFill>
                <a:latin typeface="Cambria" pitchFamily="18" charset="0"/>
              </a:rPr>
              <a:t> school ready </a:t>
            </a:r>
          </a:p>
          <a:p>
            <a:pPr algn="ctr"/>
            <a:r>
              <a:rPr lang="en-US" sz="1050" dirty="0">
                <a:solidFill>
                  <a:prstClr val="black"/>
                </a:solidFill>
                <a:latin typeface="Cambria" pitchFamily="18" charset="0"/>
              </a:rPr>
              <a:t>to succeed</a:t>
            </a:r>
          </a:p>
        </p:txBody>
      </p:sp>
      <p:sp>
        <p:nvSpPr>
          <p:cNvPr id="15" name="TextBox 14"/>
          <p:cNvSpPr txBox="1"/>
          <p:nvPr/>
        </p:nvSpPr>
        <p:spPr>
          <a:xfrm>
            <a:off x="2628446" y="3156047"/>
            <a:ext cx="1111202" cy="577081"/>
          </a:xfrm>
          <a:prstGeom prst="rect">
            <a:avLst/>
          </a:prstGeom>
          <a:noFill/>
        </p:spPr>
        <p:txBody>
          <a:bodyPr wrap="none" rtlCol="0">
            <a:spAutoFit/>
          </a:bodyPr>
          <a:lstStyle/>
          <a:p>
            <a:pPr algn="ctr"/>
            <a:r>
              <a:rPr lang="en-US" sz="1050" dirty="0">
                <a:solidFill>
                  <a:prstClr val="black"/>
                </a:solidFill>
                <a:latin typeface="Cambria" pitchFamily="18" charset="0"/>
              </a:rPr>
              <a:t>Children read at</a:t>
            </a:r>
          </a:p>
          <a:p>
            <a:pPr algn="ctr"/>
            <a:r>
              <a:rPr lang="en-US" sz="1050" dirty="0">
                <a:solidFill>
                  <a:prstClr val="black"/>
                </a:solidFill>
                <a:latin typeface="Cambria" pitchFamily="18" charset="0"/>
              </a:rPr>
              <a:t> grade level in</a:t>
            </a:r>
          </a:p>
          <a:p>
            <a:pPr algn="ctr"/>
            <a:r>
              <a:rPr lang="en-US" sz="1050" dirty="0">
                <a:solidFill>
                  <a:prstClr val="black"/>
                </a:solidFill>
                <a:latin typeface="Cambria" pitchFamily="18" charset="0"/>
              </a:rPr>
              <a:t> 3</a:t>
            </a:r>
            <a:r>
              <a:rPr lang="en-US" sz="1050" baseline="30000" dirty="0">
                <a:solidFill>
                  <a:prstClr val="black"/>
                </a:solidFill>
                <a:latin typeface="Cambria" pitchFamily="18" charset="0"/>
              </a:rPr>
              <a:t>rd</a:t>
            </a:r>
            <a:r>
              <a:rPr lang="en-US" sz="1050" dirty="0">
                <a:solidFill>
                  <a:prstClr val="black"/>
                </a:solidFill>
                <a:latin typeface="Cambria" pitchFamily="18" charset="0"/>
              </a:rPr>
              <a:t> grade</a:t>
            </a:r>
          </a:p>
        </p:txBody>
      </p:sp>
      <p:sp>
        <p:nvSpPr>
          <p:cNvPr id="16" name="TextBox 15"/>
          <p:cNvSpPr txBox="1"/>
          <p:nvPr/>
        </p:nvSpPr>
        <p:spPr>
          <a:xfrm>
            <a:off x="3524888" y="2514601"/>
            <a:ext cx="1088760" cy="738664"/>
          </a:xfrm>
          <a:prstGeom prst="rect">
            <a:avLst/>
          </a:prstGeom>
          <a:noFill/>
        </p:spPr>
        <p:txBody>
          <a:bodyPr wrap="none" rtlCol="0">
            <a:spAutoFit/>
          </a:bodyPr>
          <a:lstStyle/>
          <a:p>
            <a:pPr algn="ctr"/>
            <a:r>
              <a:rPr lang="en-US" sz="1050" dirty="0">
                <a:solidFill>
                  <a:prstClr val="black"/>
                </a:solidFill>
                <a:latin typeface="Cambria" pitchFamily="18" charset="0"/>
              </a:rPr>
              <a:t>Successful</a:t>
            </a:r>
          </a:p>
          <a:p>
            <a:pPr algn="ctr"/>
            <a:r>
              <a:rPr lang="en-US" sz="1050" dirty="0">
                <a:solidFill>
                  <a:prstClr val="black"/>
                </a:solidFill>
                <a:latin typeface="Cambria" pitchFamily="18" charset="0"/>
              </a:rPr>
              <a:t> transition from</a:t>
            </a:r>
          </a:p>
          <a:p>
            <a:pPr algn="ctr"/>
            <a:r>
              <a:rPr lang="en-US" sz="1050" dirty="0">
                <a:solidFill>
                  <a:prstClr val="black"/>
                </a:solidFill>
                <a:latin typeface="Cambria" pitchFamily="18" charset="0"/>
              </a:rPr>
              <a:t> middle school</a:t>
            </a:r>
          </a:p>
          <a:p>
            <a:pPr algn="ctr"/>
            <a:r>
              <a:rPr lang="en-US" sz="1050" dirty="0">
                <a:solidFill>
                  <a:prstClr val="black"/>
                </a:solidFill>
                <a:latin typeface="Cambria" pitchFamily="18" charset="0"/>
              </a:rPr>
              <a:t> to high school </a:t>
            </a:r>
          </a:p>
        </p:txBody>
      </p:sp>
      <p:sp>
        <p:nvSpPr>
          <p:cNvPr id="17" name="TextBox 16"/>
          <p:cNvSpPr txBox="1"/>
          <p:nvPr/>
        </p:nvSpPr>
        <p:spPr>
          <a:xfrm>
            <a:off x="4490293" y="2262250"/>
            <a:ext cx="973343" cy="577081"/>
          </a:xfrm>
          <a:prstGeom prst="rect">
            <a:avLst/>
          </a:prstGeom>
          <a:noFill/>
        </p:spPr>
        <p:txBody>
          <a:bodyPr wrap="none" rtlCol="0">
            <a:spAutoFit/>
          </a:bodyPr>
          <a:lstStyle/>
          <a:p>
            <a:pPr algn="ctr"/>
            <a:r>
              <a:rPr lang="en-US" sz="1050" dirty="0">
                <a:solidFill>
                  <a:prstClr val="black"/>
                </a:solidFill>
                <a:latin typeface="Cambria" pitchFamily="18" charset="0"/>
              </a:rPr>
              <a:t>High School </a:t>
            </a:r>
          </a:p>
          <a:p>
            <a:pPr algn="ctr"/>
            <a:r>
              <a:rPr lang="en-US" sz="1050" dirty="0">
                <a:solidFill>
                  <a:prstClr val="black"/>
                </a:solidFill>
                <a:latin typeface="Cambria" pitchFamily="18" charset="0"/>
              </a:rPr>
              <a:t>graduates are</a:t>
            </a:r>
          </a:p>
          <a:p>
            <a:pPr algn="ctr"/>
            <a:r>
              <a:rPr lang="en-US" sz="1050" dirty="0">
                <a:solidFill>
                  <a:prstClr val="black"/>
                </a:solidFill>
                <a:latin typeface="Cambria" pitchFamily="18" charset="0"/>
              </a:rPr>
              <a:t>college ready</a:t>
            </a:r>
          </a:p>
        </p:txBody>
      </p:sp>
      <p:sp>
        <p:nvSpPr>
          <p:cNvPr id="18" name="TextBox 17"/>
          <p:cNvSpPr txBox="1"/>
          <p:nvPr/>
        </p:nvSpPr>
        <p:spPr>
          <a:xfrm>
            <a:off x="5143519" y="1771651"/>
            <a:ext cx="1306769" cy="738664"/>
          </a:xfrm>
          <a:prstGeom prst="rect">
            <a:avLst/>
          </a:prstGeom>
          <a:noFill/>
        </p:spPr>
        <p:txBody>
          <a:bodyPr wrap="none" rtlCol="0">
            <a:spAutoFit/>
          </a:bodyPr>
          <a:lstStyle/>
          <a:p>
            <a:pPr algn="ctr"/>
            <a:r>
              <a:rPr lang="en-US" sz="1050" dirty="0">
                <a:solidFill>
                  <a:prstClr val="black"/>
                </a:solidFill>
                <a:latin typeface="Cambria" pitchFamily="18" charset="0"/>
              </a:rPr>
              <a:t>Young adults</a:t>
            </a:r>
          </a:p>
          <a:p>
            <a:pPr algn="ctr"/>
            <a:r>
              <a:rPr lang="en-US" sz="1050" dirty="0">
                <a:solidFill>
                  <a:prstClr val="black"/>
                </a:solidFill>
                <a:latin typeface="Cambria" pitchFamily="18" charset="0"/>
              </a:rPr>
              <a:t>complete college or</a:t>
            </a:r>
          </a:p>
          <a:p>
            <a:pPr algn="ctr"/>
            <a:r>
              <a:rPr lang="en-US" sz="1050" dirty="0">
                <a:solidFill>
                  <a:prstClr val="black"/>
                </a:solidFill>
                <a:latin typeface="Cambria" pitchFamily="18" charset="0"/>
              </a:rPr>
              <a:t>advanced career</a:t>
            </a:r>
          </a:p>
          <a:p>
            <a:pPr algn="ctr"/>
            <a:r>
              <a:rPr lang="en-US" sz="1050" dirty="0">
                <a:solidFill>
                  <a:prstClr val="black"/>
                </a:solidFill>
                <a:latin typeface="Cambria" pitchFamily="18" charset="0"/>
              </a:rPr>
              <a:t>training</a:t>
            </a:r>
          </a:p>
        </p:txBody>
      </p:sp>
      <p:sp>
        <p:nvSpPr>
          <p:cNvPr id="19" name="TextBox 18"/>
          <p:cNvSpPr txBox="1"/>
          <p:nvPr/>
        </p:nvSpPr>
        <p:spPr>
          <a:xfrm>
            <a:off x="6175997" y="1485900"/>
            <a:ext cx="1013419" cy="415498"/>
          </a:xfrm>
          <a:prstGeom prst="rect">
            <a:avLst/>
          </a:prstGeom>
          <a:noFill/>
        </p:spPr>
        <p:txBody>
          <a:bodyPr wrap="none" rtlCol="0">
            <a:spAutoFit/>
          </a:bodyPr>
          <a:lstStyle/>
          <a:p>
            <a:pPr algn="ctr"/>
            <a:r>
              <a:rPr lang="en-US" sz="1050" dirty="0">
                <a:solidFill>
                  <a:prstClr val="black"/>
                </a:solidFill>
                <a:latin typeface="Cambria" pitchFamily="18" charset="0"/>
              </a:rPr>
              <a:t>Young adults</a:t>
            </a:r>
          </a:p>
          <a:p>
            <a:pPr algn="ctr"/>
            <a:r>
              <a:rPr lang="en-US" sz="1050" dirty="0">
                <a:solidFill>
                  <a:prstClr val="black"/>
                </a:solidFill>
                <a:latin typeface="Cambria" pitchFamily="18" charset="0"/>
              </a:rPr>
              <a:t> enter a career</a:t>
            </a:r>
          </a:p>
        </p:txBody>
      </p:sp>
      <p:cxnSp>
        <p:nvCxnSpPr>
          <p:cNvPr id="29" name="Straight Connector 28"/>
          <p:cNvCxnSpPr/>
          <p:nvPr/>
        </p:nvCxnSpPr>
        <p:spPr>
          <a:xfrm flipV="1">
            <a:off x="2793011" y="4237872"/>
            <a:ext cx="274112" cy="184831"/>
          </a:xfrm>
          <a:prstGeom prst="line">
            <a:avLst/>
          </a:prstGeom>
          <a:ln>
            <a:solidFill>
              <a:schemeClr val="tx1"/>
            </a:solidFill>
            <a:prstDash val="sysDot"/>
          </a:ln>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V="1">
            <a:off x="3527855" y="3797080"/>
            <a:ext cx="282564" cy="181391"/>
          </a:xfrm>
          <a:prstGeom prst="line">
            <a:avLst/>
          </a:prstGeom>
          <a:ln>
            <a:solidFill>
              <a:schemeClr val="tx1"/>
            </a:solidFill>
            <a:prstDash val="sysDot"/>
          </a:ln>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flipV="1">
            <a:off x="4290458" y="3218939"/>
            <a:ext cx="533149" cy="362535"/>
          </a:xfrm>
          <a:prstGeom prst="line">
            <a:avLst/>
          </a:prstGeom>
          <a:ln>
            <a:solidFill>
              <a:schemeClr val="tx1"/>
            </a:solidFill>
            <a:prstDash val="sysDot"/>
          </a:ln>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V="1">
            <a:off x="5252571" y="2738980"/>
            <a:ext cx="432166" cy="272738"/>
          </a:xfrm>
          <a:prstGeom prst="line">
            <a:avLst/>
          </a:prstGeom>
          <a:ln>
            <a:solidFill>
              <a:schemeClr val="tx1"/>
            </a:solidFill>
            <a:prstDash val="sysDot"/>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V="1">
            <a:off x="5961288" y="2311342"/>
            <a:ext cx="451789" cy="309473"/>
          </a:xfrm>
          <a:prstGeom prst="line">
            <a:avLst/>
          </a:prstGeom>
          <a:ln>
            <a:solidFill>
              <a:schemeClr val="tx1"/>
            </a:solidFill>
            <a:prstDash val="sysDot"/>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6724060" y="1849628"/>
            <a:ext cx="382789" cy="278595"/>
          </a:xfrm>
          <a:prstGeom prst="straightConnector1">
            <a:avLst/>
          </a:prstGeom>
          <a:ln>
            <a:solidFill>
              <a:schemeClr val="tx1"/>
            </a:solidFill>
            <a:prstDash val="sysDot"/>
            <a:tailEnd type="triangle"/>
          </a:ln>
        </p:spPr>
        <p:style>
          <a:lnRef idx="2">
            <a:schemeClr val="accent4"/>
          </a:lnRef>
          <a:fillRef idx="0">
            <a:schemeClr val="accent4"/>
          </a:fillRef>
          <a:effectRef idx="1">
            <a:schemeClr val="accent4"/>
          </a:effectRef>
          <a:fontRef idx="minor">
            <a:schemeClr val="tx1"/>
          </a:fontRef>
        </p:style>
      </p:cxnSp>
      <p:sp>
        <p:nvSpPr>
          <p:cNvPr id="22" name="Content Placeholder 2"/>
          <p:cNvSpPr>
            <a:spLocks noGrp="1"/>
          </p:cNvSpPr>
          <p:nvPr>
            <p:ph sz="quarter" idx="1"/>
          </p:nvPr>
        </p:nvSpPr>
        <p:spPr>
          <a:xfrm>
            <a:off x="1428750" y="685800"/>
            <a:ext cx="6115050" cy="4171950"/>
          </a:xfrm>
        </p:spPr>
        <p:txBody>
          <a:bodyPr>
            <a:noAutofit/>
          </a:bodyPr>
          <a:lstStyle/>
          <a:p>
            <a:r>
              <a:rPr lang="en-US" sz="1800" dirty="0">
                <a:latin typeface="Cambria" pitchFamily="18" charset="0"/>
              </a:rPr>
              <a:t>Working to ensure success through education by focusing on key milestones along the education continuum and utilizing the principles of Collective Impact</a:t>
            </a:r>
            <a:endParaRPr lang="en-US" sz="1500" dirty="0">
              <a:latin typeface="Cambria" pitchFamily="18" charset="0"/>
            </a:endParaRPr>
          </a:p>
          <a:p>
            <a:pPr lvl="1"/>
            <a:endParaRPr lang="en-US" sz="1350" dirty="0">
              <a:latin typeface="Cambria" pitchFamily="18" charset="0"/>
            </a:endParaRPr>
          </a:p>
          <a:p>
            <a:endParaRPr lang="en-US" sz="1500" dirty="0">
              <a:latin typeface="Cambria" pitchFamily="18" charset="0"/>
            </a:endParaRPr>
          </a:p>
          <a:p>
            <a:endParaRPr lang="en-US" sz="1500" dirty="0">
              <a:latin typeface="Cambria" pitchFamily="18" charset="0"/>
            </a:endParaRPr>
          </a:p>
          <a:p>
            <a:pPr lvl="1"/>
            <a:endParaRPr lang="en-US" sz="1500" dirty="0">
              <a:latin typeface="Cambria" pitchFamily="18" charset="0"/>
            </a:endParaRPr>
          </a:p>
          <a:p>
            <a:pPr lvl="1"/>
            <a:endParaRPr lang="en-US" sz="1500" dirty="0">
              <a:latin typeface="Cambria" pitchFamily="18" charset="0"/>
            </a:endParaRPr>
          </a:p>
          <a:p>
            <a:pPr lvl="1"/>
            <a:endParaRPr lang="en-US" sz="1500" dirty="0">
              <a:latin typeface="Cambria" pitchFamily="18" charset="0"/>
            </a:endParaRPr>
          </a:p>
          <a:p>
            <a:pPr lvl="1"/>
            <a:endParaRPr lang="en-US" sz="1500" dirty="0">
              <a:latin typeface="Cambria" pitchFamily="18" charset="0"/>
            </a:endParaRPr>
          </a:p>
          <a:p>
            <a:endParaRPr lang="en-US" sz="1800" dirty="0">
              <a:latin typeface="Cambria" pitchFamily="18" charset="0"/>
            </a:endParaRPr>
          </a:p>
          <a:p>
            <a:pPr lvl="1"/>
            <a:endParaRPr lang="en-US" sz="1500" dirty="0">
              <a:latin typeface="Cambria" pitchFamily="18" charset="0"/>
            </a:endParaRPr>
          </a:p>
          <a:p>
            <a:endParaRPr lang="en-US" sz="1800" dirty="0">
              <a:latin typeface="Cambria" pitchFamily="18" charset="0"/>
            </a:endParaRPr>
          </a:p>
          <a:p>
            <a:endParaRPr lang="en-US" sz="1800" dirty="0">
              <a:latin typeface="Cambria" pitchFamily="18" charset="0"/>
            </a:endParaRPr>
          </a:p>
          <a:p>
            <a:endParaRPr lang="en-US" sz="1800" dirty="0">
              <a:latin typeface="Cambria" pitchFamily="18" charset="0"/>
            </a:endParaRPr>
          </a:p>
          <a:p>
            <a:endParaRPr lang="en-US" sz="2100" dirty="0"/>
          </a:p>
          <a:p>
            <a:endParaRPr lang="en-US" sz="1800" dirty="0">
              <a:latin typeface="Cambria" pitchFamily="18" charset="0"/>
            </a:endParaRPr>
          </a:p>
          <a:p>
            <a:pPr lvl="1">
              <a:buNone/>
            </a:pPr>
            <a:endParaRPr lang="en-US" sz="1500" dirty="0">
              <a:latin typeface="Cambria" pitchFamily="18" charset="0"/>
            </a:endParaRPr>
          </a:p>
        </p:txBody>
      </p:sp>
      <p:sp>
        <p:nvSpPr>
          <p:cNvPr id="23" name="TextBox 22"/>
          <p:cNvSpPr txBox="1"/>
          <p:nvPr/>
        </p:nvSpPr>
        <p:spPr>
          <a:xfrm>
            <a:off x="1771650" y="485775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Tree>
    <p:extLst>
      <p:ext uri="{BB962C8B-B14F-4D97-AF65-F5344CB8AC3E}">
        <p14:creationId xmlns:p14="http://schemas.microsoft.com/office/powerpoint/2010/main" val="153968849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43050" y="571500"/>
            <a:ext cx="6172200" cy="4514850"/>
          </a:xfrm>
        </p:spPr>
        <p:txBody>
          <a:bodyPr>
            <a:noAutofit/>
          </a:bodyPr>
          <a:lstStyle/>
          <a:p>
            <a:r>
              <a:rPr lang="en-US" sz="1800" dirty="0">
                <a:latin typeface="Cambria" pitchFamily="18" charset="0"/>
              </a:rPr>
              <a:t>Educate Texas</a:t>
            </a:r>
          </a:p>
          <a:p>
            <a:pPr lvl="1"/>
            <a:r>
              <a:rPr lang="en-US" sz="1650" dirty="0">
                <a:latin typeface="Cambria" pitchFamily="18" charset="0"/>
              </a:rPr>
              <a:t>A public-private partnership focused on improving the public education system in Texas</a:t>
            </a:r>
          </a:p>
          <a:p>
            <a:endParaRPr lang="en-US" sz="1800" dirty="0">
              <a:latin typeface="Cambria" pitchFamily="18" charset="0"/>
            </a:endParaRPr>
          </a:p>
          <a:p>
            <a:r>
              <a:rPr lang="en-US" sz="1800" dirty="0">
                <a:latin typeface="Cambria" pitchFamily="18" charset="0"/>
              </a:rPr>
              <a:t>Texas Collective Impact Network</a:t>
            </a:r>
          </a:p>
          <a:p>
            <a:pPr lvl="1"/>
            <a:r>
              <a:rPr lang="en-US" sz="1650" dirty="0">
                <a:latin typeface="Cambria" pitchFamily="18" charset="0"/>
              </a:rPr>
              <a:t>A network of communities from across the state working toward the common goal of increasing educational attainment</a:t>
            </a:r>
          </a:p>
          <a:p>
            <a:pPr>
              <a:buNone/>
            </a:pPr>
            <a:endParaRPr lang="en-US" sz="1800" dirty="0">
              <a:latin typeface="Cambria" pitchFamily="18" charset="0"/>
            </a:endParaRPr>
          </a:p>
          <a:p>
            <a:r>
              <a:rPr lang="en-US" sz="1800" dirty="0">
                <a:latin typeface="Cambria" pitchFamily="18" charset="0"/>
              </a:rPr>
              <a:t>Lumina Foundation Community Partnership for Attainment:</a:t>
            </a:r>
          </a:p>
          <a:p>
            <a:pPr lvl="1"/>
            <a:r>
              <a:rPr lang="en-US" sz="1650" dirty="0">
                <a:latin typeface="Cambria" pitchFamily="18" charset="0"/>
              </a:rPr>
              <a:t>75 communities from across the nation working to dramatically increase the number of local residents with postsecondary credentials</a:t>
            </a:r>
          </a:p>
          <a:p>
            <a:endParaRPr lang="en-US" dirty="0" smtClean="0">
              <a:latin typeface="Cambria" pitchFamily="18" charset="0"/>
            </a:endParaRPr>
          </a:p>
          <a:p>
            <a:pPr lvl="1"/>
            <a:endParaRPr lang="en-US" dirty="0" smtClean="0">
              <a:latin typeface="Cambria" pitchFamily="18" charset="0"/>
            </a:endParaRPr>
          </a:p>
          <a:p>
            <a:pPr lvl="1"/>
            <a:endParaRPr lang="en-US" dirty="0" smtClean="0">
              <a:latin typeface="Cambria" pitchFamily="18" charset="0"/>
            </a:endParaRPr>
          </a:p>
          <a:p>
            <a:pPr lvl="1"/>
            <a:endParaRPr lang="en-US" dirty="0" smtClean="0">
              <a:latin typeface="Cambria" pitchFamily="18" charset="0"/>
            </a:endParaRPr>
          </a:p>
          <a:p>
            <a:endParaRPr lang="en-US" sz="2100" dirty="0">
              <a:latin typeface="Cambria" pitchFamily="18" charset="0"/>
            </a:endParaRPr>
          </a:p>
          <a:p>
            <a:pPr lvl="1"/>
            <a:endParaRPr lang="en-US" dirty="0" smtClean="0">
              <a:latin typeface="Cambria" pitchFamily="18" charset="0"/>
            </a:endParaRPr>
          </a:p>
          <a:p>
            <a:endParaRPr lang="en-US" sz="2100" dirty="0">
              <a:latin typeface="Cambria" pitchFamily="18" charset="0"/>
            </a:endParaRPr>
          </a:p>
          <a:p>
            <a:endParaRPr lang="en-US" sz="2100" dirty="0">
              <a:latin typeface="Cambria" pitchFamily="18" charset="0"/>
            </a:endParaRPr>
          </a:p>
          <a:p>
            <a:endParaRPr lang="en-US" sz="2100" dirty="0">
              <a:latin typeface="Cambria" pitchFamily="18" charset="0"/>
            </a:endParaRPr>
          </a:p>
          <a:p>
            <a:endParaRPr lang="en-US" sz="2400" dirty="0"/>
          </a:p>
          <a:p>
            <a:endParaRPr lang="en-US" sz="2100" dirty="0">
              <a:latin typeface="Cambria" pitchFamily="18" charset="0"/>
            </a:endParaRPr>
          </a:p>
          <a:p>
            <a:pPr lvl="1">
              <a:buNone/>
            </a:pPr>
            <a:endParaRPr lang="en-US" dirty="0">
              <a:latin typeface="Cambria" pitchFamily="18" charset="0"/>
            </a:endParaRPr>
          </a:p>
        </p:txBody>
      </p:sp>
      <p:sp>
        <p:nvSpPr>
          <p:cNvPr id="5" name="Title 1"/>
          <p:cNvSpPr txBox="1">
            <a:spLocks/>
          </p:cNvSpPr>
          <p:nvPr/>
        </p:nvSpPr>
        <p:spPr>
          <a:xfrm>
            <a:off x="1371600" y="-342900"/>
            <a:ext cx="6286500" cy="857250"/>
          </a:xfrm>
          <a:prstGeom prst="rect">
            <a:avLst/>
          </a:prstGeom>
        </p:spPr>
        <p:txBody>
          <a:bodyPr bIns="68580" anchor="b" anchorCtr="0">
            <a:normAutofit/>
          </a:bodyPr>
          <a:lstStyle/>
          <a:p>
            <a:pPr algn="ctr">
              <a:spcBef>
                <a:spcPct val="0"/>
              </a:spcBef>
              <a:defRPr/>
            </a:pPr>
            <a:r>
              <a:rPr lang="en-US" sz="2400" b="1" dirty="0">
                <a:solidFill>
                  <a:srgbClr val="1F497D"/>
                </a:solidFill>
                <a:latin typeface="Cambria" pitchFamily="18" charset="0"/>
              </a:rPr>
              <a:t>Support and Partnerships</a:t>
            </a:r>
          </a:p>
        </p:txBody>
      </p:sp>
      <p:sp>
        <p:nvSpPr>
          <p:cNvPr id="4" name="TextBox 3"/>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Tree>
    <p:extLst>
      <p:ext uri="{BB962C8B-B14F-4D97-AF65-F5344CB8AC3E}">
        <p14:creationId xmlns:p14="http://schemas.microsoft.com/office/powerpoint/2010/main" val="14927062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43050" y="571500"/>
            <a:ext cx="6172200" cy="4514850"/>
          </a:xfrm>
        </p:spPr>
        <p:txBody>
          <a:bodyPr>
            <a:noAutofit/>
          </a:bodyPr>
          <a:lstStyle/>
          <a:p>
            <a:r>
              <a:rPr lang="en-US" sz="1800" dirty="0">
                <a:latin typeface="Cambria" pitchFamily="18" charset="0"/>
              </a:rPr>
              <a:t>Action teams will be formed to address specific issues related to educational attainment</a:t>
            </a:r>
          </a:p>
          <a:p>
            <a:endParaRPr lang="en-US" sz="1800" dirty="0">
              <a:latin typeface="Cambria" pitchFamily="18" charset="0"/>
            </a:endParaRPr>
          </a:p>
          <a:p>
            <a:r>
              <a:rPr lang="en-US" sz="1800" dirty="0">
                <a:latin typeface="Cambria" pitchFamily="18" charset="0"/>
              </a:rPr>
              <a:t>Experts and passionate community members will be brought to the table to discuss solutions and to help build upon what is working in Smith County</a:t>
            </a:r>
          </a:p>
          <a:p>
            <a:endParaRPr lang="en-US" sz="1800" dirty="0">
              <a:latin typeface="Cambria" pitchFamily="18" charset="0"/>
            </a:endParaRPr>
          </a:p>
          <a:p>
            <a:r>
              <a:rPr lang="en-US" sz="1800" dirty="0">
                <a:latin typeface="Cambria" pitchFamily="18" charset="0"/>
              </a:rPr>
              <a:t>Best practices will be identified and  implemented with the goal of producing sustainable, scalable and measureable results</a:t>
            </a:r>
          </a:p>
          <a:p>
            <a:endParaRPr lang="en-US" dirty="0" smtClean="0">
              <a:latin typeface="Cambria" pitchFamily="18" charset="0"/>
            </a:endParaRPr>
          </a:p>
          <a:p>
            <a:pPr lvl="1"/>
            <a:endParaRPr lang="en-US" dirty="0" smtClean="0">
              <a:latin typeface="Cambria" pitchFamily="18" charset="0"/>
            </a:endParaRPr>
          </a:p>
          <a:p>
            <a:pPr lvl="1"/>
            <a:endParaRPr lang="en-US" dirty="0" smtClean="0">
              <a:latin typeface="Cambria" pitchFamily="18" charset="0"/>
            </a:endParaRPr>
          </a:p>
          <a:p>
            <a:pPr lvl="1"/>
            <a:endParaRPr lang="en-US" dirty="0" smtClean="0">
              <a:latin typeface="Cambria" pitchFamily="18" charset="0"/>
            </a:endParaRPr>
          </a:p>
          <a:p>
            <a:endParaRPr lang="en-US" sz="2100" dirty="0">
              <a:latin typeface="Cambria" pitchFamily="18" charset="0"/>
            </a:endParaRPr>
          </a:p>
          <a:p>
            <a:pPr lvl="1"/>
            <a:endParaRPr lang="en-US" dirty="0" smtClean="0">
              <a:latin typeface="Cambria" pitchFamily="18" charset="0"/>
            </a:endParaRPr>
          </a:p>
          <a:p>
            <a:endParaRPr lang="en-US" sz="2100" dirty="0">
              <a:latin typeface="Cambria" pitchFamily="18" charset="0"/>
            </a:endParaRPr>
          </a:p>
          <a:p>
            <a:endParaRPr lang="en-US" sz="2100" dirty="0">
              <a:latin typeface="Cambria" pitchFamily="18" charset="0"/>
            </a:endParaRPr>
          </a:p>
          <a:p>
            <a:endParaRPr lang="en-US" sz="2100" dirty="0">
              <a:latin typeface="Cambria" pitchFamily="18" charset="0"/>
            </a:endParaRPr>
          </a:p>
          <a:p>
            <a:endParaRPr lang="en-US" sz="2400" dirty="0"/>
          </a:p>
          <a:p>
            <a:endParaRPr lang="en-US" sz="2100" dirty="0">
              <a:latin typeface="Cambria" pitchFamily="18" charset="0"/>
            </a:endParaRPr>
          </a:p>
          <a:p>
            <a:pPr lvl="1">
              <a:buNone/>
            </a:pPr>
            <a:endParaRPr lang="en-US" dirty="0">
              <a:latin typeface="Cambria" pitchFamily="18" charset="0"/>
            </a:endParaRPr>
          </a:p>
        </p:txBody>
      </p:sp>
      <p:sp>
        <p:nvSpPr>
          <p:cNvPr id="5" name="Title 1"/>
          <p:cNvSpPr txBox="1">
            <a:spLocks/>
          </p:cNvSpPr>
          <p:nvPr/>
        </p:nvSpPr>
        <p:spPr>
          <a:xfrm>
            <a:off x="1371600" y="-342900"/>
            <a:ext cx="6286500" cy="857250"/>
          </a:xfrm>
          <a:prstGeom prst="rect">
            <a:avLst/>
          </a:prstGeom>
        </p:spPr>
        <p:txBody>
          <a:bodyPr bIns="68580" anchor="b" anchorCtr="0">
            <a:normAutofit/>
          </a:bodyPr>
          <a:lstStyle/>
          <a:p>
            <a:pPr algn="ctr">
              <a:spcBef>
                <a:spcPct val="0"/>
              </a:spcBef>
              <a:defRPr/>
            </a:pPr>
            <a:r>
              <a:rPr lang="en-US" sz="2400" b="1" dirty="0">
                <a:solidFill>
                  <a:srgbClr val="1F497D"/>
                </a:solidFill>
                <a:latin typeface="Cambria" pitchFamily="18" charset="0"/>
              </a:rPr>
              <a:t>Looking Forward</a:t>
            </a:r>
          </a:p>
        </p:txBody>
      </p:sp>
      <p:sp>
        <p:nvSpPr>
          <p:cNvPr id="4" name="TextBox 3"/>
          <p:cNvSpPr txBox="1"/>
          <p:nvPr/>
        </p:nvSpPr>
        <p:spPr>
          <a:xfrm>
            <a:off x="1828800" y="4800601"/>
            <a:ext cx="5600700" cy="461665"/>
          </a:xfrm>
          <a:prstGeom prst="rect">
            <a:avLst/>
          </a:prstGeom>
          <a:noFill/>
        </p:spPr>
        <p:txBody>
          <a:bodyPr wrap="square" rtlCol="0">
            <a:spAutoFit/>
          </a:bodyPr>
          <a:lstStyle/>
          <a:p>
            <a:pPr algn="ctr"/>
            <a:r>
              <a:rPr lang="en-US" sz="1200" i="1" dirty="0">
                <a:solidFill>
                  <a:prstClr val="black"/>
                </a:solidFill>
              </a:rPr>
              <a:t>Property of the Tyler Area Business Education Council.  For Discussion Purposes Only.  </a:t>
            </a:r>
          </a:p>
        </p:txBody>
      </p:sp>
    </p:spTree>
    <p:extLst>
      <p:ext uri="{BB962C8B-B14F-4D97-AF65-F5344CB8AC3E}">
        <p14:creationId xmlns:p14="http://schemas.microsoft.com/office/powerpoint/2010/main" val="431617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830997"/>
          </a:xfrm>
          <a:prstGeom prst="rect">
            <a:avLst/>
          </a:prstGeom>
          <a:noFill/>
        </p:spPr>
        <p:txBody>
          <a:bodyPr wrap="square" rtlCol="0">
            <a:spAutoFit/>
          </a:bodyPr>
          <a:lstStyle/>
          <a:p>
            <a:r>
              <a:rPr lang="en-US" sz="2400" b="1" dirty="0" smtClean="0">
                <a:solidFill>
                  <a:schemeClr val="bg1"/>
                </a:solidFill>
                <a:latin typeface="Century Gothic" pitchFamily="34" charset="0"/>
              </a:rPr>
              <a:t>Christina Fulsom</a:t>
            </a:r>
            <a:endParaRPr lang="en-US" sz="2400" b="1" dirty="0">
              <a:solidFill>
                <a:schemeClr val="bg1"/>
              </a:solidFill>
              <a:latin typeface="Century Gothic" pitchFamily="34" charset="0"/>
            </a:endParaRPr>
          </a:p>
          <a:p>
            <a:r>
              <a:rPr lang="en-US" sz="2400" b="1" dirty="0" smtClean="0">
                <a:solidFill>
                  <a:schemeClr val="bg1"/>
                </a:solidFill>
                <a:latin typeface="Century Gothic" pitchFamily="34" charset="0"/>
              </a:rPr>
              <a:t>Finding your voice</a:t>
            </a:r>
            <a:endParaRPr lang="en-US" sz="2400" b="1" dirty="0">
              <a:solidFill>
                <a:schemeClr val="bg1"/>
              </a:solidFill>
              <a:latin typeface="Century Gothic" pitchFamily="34" charset="0"/>
            </a:endParaRP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352188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Procedure</a:t>
            </a:r>
            <a:endParaRPr lang="en-US" dirty="0"/>
          </a:p>
        </p:txBody>
      </p:sp>
      <p:sp>
        <p:nvSpPr>
          <p:cNvPr id="3" name="Content Placeholder 2"/>
          <p:cNvSpPr>
            <a:spLocks noGrp="1"/>
          </p:cNvSpPr>
          <p:nvPr>
            <p:ph idx="1"/>
          </p:nvPr>
        </p:nvSpPr>
        <p:spPr/>
        <p:txBody>
          <a:bodyPr/>
          <a:lstStyle/>
          <a:p>
            <a:r>
              <a:rPr lang="en-US" dirty="0" smtClean="0"/>
              <a:t>Proceed to the simulation area when instructed to do so</a:t>
            </a:r>
          </a:p>
          <a:p>
            <a:r>
              <a:rPr lang="en-US" dirty="0" smtClean="0"/>
              <a:t>Choose a chair in the center of the simulation area.</a:t>
            </a:r>
          </a:p>
          <a:p>
            <a:r>
              <a:rPr lang="en-US" dirty="0" smtClean="0"/>
              <a:t>Fill all seats in each family unit completely</a:t>
            </a:r>
          </a:p>
          <a:p>
            <a:r>
              <a:rPr lang="en-US" dirty="0" smtClean="0"/>
              <a:t>Wait for further directions from the simulation facilitator.</a:t>
            </a:r>
          </a:p>
          <a:p>
            <a:endParaRPr lang="en-US" dirty="0" smtClean="0"/>
          </a:p>
          <a:p>
            <a:endParaRPr lang="en-US" dirty="0"/>
          </a:p>
        </p:txBody>
      </p:sp>
    </p:spTree>
    <p:extLst>
      <p:ext uri="{BB962C8B-B14F-4D97-AF65-F5344CB8AC3E}">
        <p14:creationId xmlns:p14="http://schemas.microsoft.com/office/powerpoint/2010/main" val="1880135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079" y="759619"/>
            <a:ext cx="7886700" cy="3263504"/>
          </a:xfrm>
        </p:spPr>
        <p:txBody>
          <a:bodyPr anchor="ctr">
            <a:normAutofit/>
          </a:bodyPr>
          <a:lstStyle/>
          <a:p>
            <a:pPr marL="0" indent="0" algn="ctr">
              <a:buNone/>
            </a:pPr>
            <a:r>
              <a:rPr lang="en-US" sz="4400" dirty="0" smtClean="0">
                <a:solidFill>
                  <a:schemeClr val="bg1">
                    <a:lumMod val="50000"/>
                  </a:schemeClr>
                </a:solidFill>
              </a:rPr>
              <a:t>DISCOVERY</a:t>
            </a:r>
            <a:endParaRPr lang="en-US" sz="4400" dirty="0">
              <a:solidFill>
                <a:schemeClr val="bg1">
                  <a:lumMod val="50000"/>
                </a:schemeClr>
              </a:solidFill>
            </a:endParaRPr>
          </a:p>
        </p:txBody>
      </p:sp>
    </p:spTree>
    <p:extLst>
      <p:ext uri="{BB962C8B-B14F-4D97-AF65-F5344CB8AC3E}">
        <p14:creationId xmlns:p14="http://schemas.microsoft.com/office/powerpoint/2010/main" val="1344558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4400" dirty="0">
                <a:solidFill>
                  <a:schemeClr val="bg1">
                    <a:lumMod val="50000"/>
                  </a:schemeClr>
                </a:solidFill>
              </a:rPr>
              <a:t>The human spirit is full of hope and intelligence, resilient by nature, boundless in its potential to serve the common good</a:t>
            </a:r>
            <a:r>
              <a:rPr lang="en-US" sz="4400" dirty="0" smtClean="0">
                <a:solidFill>
                  <a:schemeClr val="bg1">
                    <a:lumMod val="50000"/>
                  </a:schemeClr>
                </a:solidFill>
              </a:rPr>
              <a:t>.</a:t>
            </a:r>
          </a:p>
          <a:p>
            <a:pPr marL="0" indent="0" algn="ctr">
              <a:buNone/>
            </a:pPr>
            <a:r>
              <a:rPr lang="en-US" sz="3600" dirty="0" smtClean="0">
                <a:solidFill>
                  <a:schemeClr val="bg1">
                    <a:lumMod val="50000"/>
                  </a:schemeClr>
                </a:solidFill>
              </a:rPr>
              <a:t>Stephen Covey</a:t>
            </a:r>
            <a:endParaRPr lang="en-US" sz="3600" dirty="0">
              <a:solidFill>
                <a:schemeClr val="bg1">
                  <a:lumMod val="50000"/>
                </a:schemeClr>
              </a:solidFill>
            </a:endParaRPr>
          </a:p>
          <a:p>
            <a:endParaRPr lang="en-US" dirty="0"/>
          </a:p>
        </p:txBody>
      </p:sp>
    </p:spTree>
    <p:extLst>
      <p:ext uri="{BB962C8B-B14F-4D97-AF65-F5344CB8AC3E}">
        <p14:creationId xmlns:p14="http://schemas.microsoft.com/office/powerpoint/2010/main" val="17207440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592" y="687047"/>
            <a:ext cx="7886700" cy="3263504"/>
          </a:xfrm>
        </p:spPr>
        <p:txBody>
          <a:bodyPr anchor="ctr">
            <a:normAutofit/>
          </a:bodyPr>
          <a:lstStyle/>
          <a:p>
            <a:pPr marL="0" indent="0" algn="ctr">
              <a:buNone/>
            </a:pPr>
            <a:r>
              <a:rPr lang="en-US" sz="5400" dirty="0" smtClean="0">
                <a:solidFill>
                  <a:schemeClr val="bg1">
                    <a:lumMod val="50000"/>
                  </a:schemeClr>
                </a:solidFill>
              </a:rPr>
              <a:t>FINDING YOUR VOICE</a:t>
            </a:r>
            <a:endParaRPr lang="en-US" sz="5400" dirty="0">
              <a:solidFill>
                <a:schemeClr val="bg1">
                  <a:lumMod val="50000"/>
                </a:schemeClr>
              </a:solidFill>
            </a:endParaRPr>
          </a:p>
        </p:txBody>
      </p:sp>
    </p:spTree>
    <p:extLst>
      <p:ext uri="{BB962C8B-B14F-4D97-AF65-F5344CB8AC3E}">
        <p14:creationId xmlns:p14="http://schemas.microsoft.com/office/powerpoint/2010/main" val="113145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irl.jpg"/>
          <p:cNvPicPr>
            <a:picLocks noGrp="1" noChangeAspect="1"/>
          </p:cNvPicPr>
          <p:nvPr>
            <p:ph idx="1"/>
          </p:nvPr>
        </p:nvPicPr>
        <p:blipFill>
          <a:blip r:embed="rId2" cstate="screen">
            <a:extLst>
              <a:ext uri="{28A0092B-C50C-407E-A947-70E740481C1C}">
                <a14:useLocalDpi xmlns:a14="http://schemas.microsoft.com/office/drawing/2010/main"/>
              </a:ext>
            </a:extLst>
          </a:blip>
          <a:srcRect t="26843" b="17715"/>
          <a:stretch>
            <a:fillRect/>
          </a:stretch>
        </p:blipFill>
        <p:spPr>
          <a:xfrm>
            <a:off x="1" y="1"/>
            <a:ext cx="9277351" cy="5143500"/>
          </a:xfrm>
        </p:spPr>
      </p:pic>
      <p:sp>
        <p:nvSpPr>
          <p:cNvPr id="8" name="Rectangle 7"/>
          <p:cNvSpPr/>
          <p:nvPr/>
        </p:nvSpPr>
        <p:spPr>
          <a:xfrm>
            <a:off x="0" y="3886201"/>
            <a:ext cx="9277352" cy="1257299"/>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8151" y="4152901"/>
            <a:ext cx="8343900" cy="769441"/>
          </a:xfrm>
          <a:prstGeom prst="rect">
            <a:avLst/>
          </a:prstGeom>
          <a:noFill/>
        </p:spPr>
        <p:txBody>
          <a:bodyPr wrap="square" rtlCol="0">
            <a:spAutoFit/>
          </a:bodyPr>
          <a:lstStyle/>
          <a:p>
            <a:pPr algn="ctr"/>
            <a:r>
              <a:rPr lang="en-US" sz="4400" b="1" dirty="0" smtClean="0">
                <a:solidFill>
                  <a:schemeClr val="bg1"/>
                </a:solidFill>
                <a:latin typeface="Century Gothic" pitchFamily="34" charset="0"/>
              </a:rPr>
              <a:t>THANK YOU!</a:t>
            </a:r>
            <a:endParaRPr lang="en-US" sz="2400" b="1" dirty="0">
              <a:solidFill>
                <a:schemeClr val="bg1"/>
              </a:solidFill>
              <a:latin typeface="Century Gothic" pitchFamily="34" charset="0"/>
            </a:endParaRPr>
          </a:p>
        </p:txBody>
      </p:sp>
      <p:pic>
        <p:nvPicPr>
          <p:cNvPr id="10" name="Picture 9" descr="logo-alt-col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9445" y="133351"/>
            <a:ext cx="1124556" cy="1114425"/>
          </a:xfrm>
          <a:prstGeom prst="rect">
            <a:avLst/>
          </a:prstGeom>
        </p:spPr>
      </p:pic>
    </p:spTree>
    <p:extLst>
      <p:ext uri="{BB962C8B-B14F-4D97-AF65-F5344CB8AC3E}">
        <p14:creationId xmlns:p14="http://schemas.microsoft.com/office/powerpoint/2010/main" val="49378282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1457</TotalTime>
  <Words>5339</Words>
  <Application>Microsoft Office PowerPoint</Application>
  <PresentationFormat>On-screen Show (16:9)</PresentationFormat>
  <Paragraphs>773</Paragraphs>
  <Slides>93</Slides>
  <Notes>49</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93</vt:i4>
      </vt:variant>
    </vt:vector>
  </HeadingPairs>
  <TitlesOfParts>
    <vt:vector size="120" baseType="lpstr">
      <vt:lpstr>Arial</vt:lpstr>
      <vt:lpstr>Arial Black</vt:lpstr>
      <vt:lpstr>Avenir Book</vt:lpstr>
      <vt:lpstr>Book Antiqua</vt:lpstr>
      <vt:lpstr>Calibri</vt:lpstr>
      <vt:lpstr>Calibri Light</vt:lpstr>
      <vt:lpstr>Cambria</vt:lpstr>
      <vt:lpstr>Century Gothic</vt:lpstr>
      <vt:lpstr>Franklin Gothic Book</vt:lpstr>
      <vt:lpstr>Helvetica</vt:lpstr>
      <vt:lpstr>Helvetica Light</vt:lpstr>
      <vt:lpstr>Helvetica Neue</vt:lpstr>
      <vt:lpstr>Lucida Sans Unicode</vt:lpstr>
      <vt:lpstr>Perpetua</vt:lpstr>
      <vt:lpstr>Tahoma</vt:lpstr>
      <vt:lpstr>Times New Roman</vt:lpstr>
      <vt:lpstr>Trebuchet MS</vt:lpstr>
      <vt:lpstr>Tw Cen MT</vt:lpstr>
      <vt:lpstr>Tw Cen MT Condensed</vt:lpstr>
      <vt:lpstr>Verdana</vt:lpstr>
      <vt:lpstr>Wingdings</vt:lpstr>
      <vt:lpstr>Wingdings 2</vt:lpstr>
      <vt:lpstr>Wingdings 3</vt:lpstr>
      <vt:lpstr>Office Theme</vt:lpstr>
      <vt:lpstr>Equity</vt:lpstr>
      <vt:lpstr>White</vt:lpstr>
      <vt:lpstr>Integral</vt:lpstr>
      <vt:lpstr>PowerPoint Presentation</vt:lpstr>
      <vt:lpstr>Poverty Simulation</vt:lpstr>
      <vt:lpstr>Community Action Poverty Simulation</vt:lpstr>
      <vt:lpstr>Could You Survive a Month in Poverty?</vt:lpstr>
      <vt:lpstr>The Simulation Experience</vt:lpstr>
      <vt:lpstr>The Simulation Experience</vt:lpstr>
      <vt:lpstr>The Task</vt:lpstr>
      <vt:lpstr>The Process</vt:lpstr>
      <vt:lpstr>The Procedure</vt:lpstr>
      <vt:lpstr>The Anticipated Outcome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SERVICES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HARRY     42%  Laid off after 16 years Can’t find work for same wages Sold home, truck, stuff Desperate to find work </vt:lpstr>
      <vt:lpstr>LINDA     44%  Working No health insurance Diabetic Chronic leg pain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emerging recovery in  private sector</vt:lpstr>
      <vt:lpstr> The Bridges Model is not a program </vt:lpstr>
      <vt:lpstr>PowerPoint Presentation</vt:lpstr>
      <vt:lpstr>PowerPoint Presentation</vt:lpstr>
      <vt:lpstr>Clarian Health Partners Indianapolis, Indiana</vt:lpstr>
      <vt:lpstr>PowerPoint Presentation</vt:lpstr>
      <vt:lpstr>PowerPoint Presentation</vt:lpstr>
      <vt:lpstr>PowerPoint Presentation</vt:lpstr>
      <vt:lpstr>PowerPoint Presentation</vt:lpstr>
      <vt:lpstr>PowerPoint Presentation</vt:lpstr>
      <vt:lpstr>PowerPoint Presentation</vt:lpstr>
      <vt:lpstr>Overcoming the Tyranny of the Moment, the Scarcity Mindset</vt:lpstr>
      <vt:lpstr>PowerPoint Presentation</vt:lpstr>
      <vt:lpstr>Poverty is the extent to which we do without resources:</vt:lpstr>
      <vt:lpstr>PowerPoint Presentation</vt:lpstr>
      <vt:lpstr>PowerPoint Presentation</vt:lpstr>
      <vt:lpstr>PowerPoint Presentation</vt:lpstr>
      <vt:lpstr>PowerPoint Presentation</vt:lpstr>
      <vt:lpstr>Postsecondary  Community of Practice</vt:lpstr>
      <vt:lpstr>Courts and Criminal Justice System Community of Practice</vt:lpstr>
      <vt:lpstr>PowerPoint Presentation</vt:lpstr>
      <vt:lpstr>  </vt:lpstr>
      <vt:lpstr>PowerPoint Presentation</vt:lpstr>
      <vt:lpstr>PowerPoint Presentation</vt:lpstr>
      <vt:lpstr>Bridges Steering Committees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Help Activity</vt:lpstr>
      <vt:lpstr>PowerPoint Presentation</vt:lpstr>
      <vt:lpstr>PowerPoint Presentation</vt:lpstr>
      <vt:lpstr>PowerPoint Presentation</vt:lpstr>
      <vt:lpstr>Why We Exist</vt:lpstr>
      <vt:lpstr>PowerPoint Presentation</vt:lpstr>
      <vt:lpstr>PowerPoint Presentation</vt:lpstr>
      <vt:lpstr>PowerPoint Presentation</vt:lpstr>
      <vt:lpstr>Smith County K-12 Public:  Socioeconomics</vt:lpstr>
      <vt:lpstr>Tyler Area Partnership 4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fulsom</dc:creator>
  <cp:lastModifiedBy>christina fulsom</cp:lastModifiedBy>
  <cp:revision>70</cp:revision>
  <dcterms:created xsi:type="dcterms:W3CDTF">2014-12-10T02:18:35Z</dcterms:created>
  <dcterms:modified xsi:type="dcterms:W3CDTF">2014-12-12T07:06:02Z</dcterms:modified>
</cp:coreProperties>
</file>